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Lst>
  <p:sldSz cx="18288000" cy="10287000"/>
  <p:notesSz cx="6858000" cy="9144000"/>
  <p:embeddedFontLst>
    <p:embeddedFont>
      <p:font typeface="Hi Melody" panose="020B0604020202020204" charset="-127"/>
      <p:regular r:id="rId17"/>
    </p:embeddedFont>
    <p:embeddedFont>
      <p:font typeface="Canva Sans" panose="020B0604020202020204" charset="0"/>
      <p:regular r:id="rId18"/>
    </p:embeddedFont>
    <p:embeddedFont>
      <p:font typeface="Canva Sans Bold" panose="020B0604020202020204" charset="0"/>
      <p:regular r:id="rId19"/>
    </p:embeddedFont>
    <p:embeddedFont>
      <p:font typeface="Canva Sans Bold Italics" panose="020B0604020202020204" charset="0"/>
      <p:regular r:id="rId20"/>
    </p:embeddedFont>
    <p:embeddedFont>
      <p:font typeface="Canva Sans Italics" panose="020B0604020202020204" charset="0"/>
      <p:regular r:id="rId21"/>
    </p:embeddedFont>
    <p:embeddedFont>
      <p:font typeface="Hagrid Ultra-Bold"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69" d="100"/>
          <a:sy n="69"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hyperlink" Target="https://doi.org/10.9734/MRJI/2017/30342" TargetMode="External"/><Relationship Id="rId3" Type="http://schemas.openxmlformats.org/officeDocument/2006/relationships/image" Target="../media/image2.png"/><Relationship Id="rId7" Type="http://schemas.openxmlformats.org/officeDocument/2006/relationships/hyperlink" Target="https://doi.org/10.1127/nova_hedwigia/2018/0492" TargetMode="External"/><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hyperlink" Target="https://doi.org/10.17129/botsci.3259" TargetMode="External"/><Relationship Id="rId5" Type="http://schemas.openxmlformats.org/officeDocument/2006/relationships/hyperlink" Target="https://doi.org/10.1093/molbev/msw109" TargetMode="External"/><Relationship Id="rId4" Type="http://schemas.openxmlformats.org/officeDocument/2006/relationships/hyperlink" Target="https://www.algaebase.org/search/genus/detail/?genus_id=45445&amp;utm_source=chatgpt.com" TargetMode="External"/><Relationship Id="rId9" Type="http://schemas.openxmlformats.org/officeDocument/2006/relationships/hyperlink" Target="https://doi.org/10.1016/j.ympev.2017.10.01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sp>
        <p:nvSpPr>
          <p:cNvPr id="5" name="TextBox 5"/>
          <p:cNvSpPr txBox="1"/>
          <p:nvPr/>
        </p:nvSpPr>
        <p:spPr>
          <a:xfrm>
            <a:off x="6484396" y="3631759"/>
            <a:ext cx="10774904" cy="1213014"/>
          </a:xfrm>
          <a:prstGeom prst="rect">
            <a:avLst/>
          </a:prstGeom>
        </p:spPr>
        <p:txBody>
          <a:bodyPr lIns="0" tIns="0" rIns="0" bIns="0" rtlCol="0" anchor="t">
            <a:spAutoFit/>
          </a:bodyPr>
          <a:lstStyle/>
          <a:p>
            <a:pPr algn="ctr">
              <a:lnSpc>
                <a:spcPts val="9364"/>
              </a:lnSpc>
            </a:pPr>
            <a:r>
              <a:rPr lang="en-US" sz="8512" b="1" i="1">
                <a:solidFill>
                  <a:srgbClr val="FFFFFF"/>
                </a:solidFill>
                <a:latin typeface="Canva Sans Bold Italics"/>
                <a:ea typeface="Canva Sans Bold Italics"/>
                <a:cs typeface="Canva Sans Bold Italics"/>
                <a:sym typeface="Canva Sans Bold Italics"/>
              </a:rPr>
              <a:t>Durinskia</a:t>
            </a:r>
          </a:p>
        </p:txBody>
      </p:sp>
      <p:grpSp>
        <p:nvGrpSpPr>
          <p:cNvPr id="6" name="Group 6"/>
          <p:cNvGrpSpPr/>
          <p:nvPr/>
        </p:nvGrpSpPr>
        <p:grpSpPr>
          <a:xfrm>
            <a:off x="7906159" y="5143500"/>
            <a:ext cx="7545118" cy="1063193"/>
            <a:chOff x="0" y="0"/>
            <a:chExt cx="1987192" cy="280018"/>
          </a:xfrm>
        </p:grpSpPr>
        <p:sp>
          <p:nvSpPr>
            <p:cNvPr id="7" name="Freeform 7"/>
            <p:cNvSpPr/>
            <p:nvPr/>
          </p:nvSpPr>
          <p:spPr>
            <a:xfrm>
              <a:off x="0" y="0"/>
              <a:ext cx="1987191" cy="280018"/>
            </a:xfrm>
            <a:custGeom>
              <a:avLst/>
              <a:gdLst/>
              <a:ahLst/>
              <a:cxnLst/>
              <a:rect l="l" t="t" r="r" b="b"/>
              <a:pathLst>
                <a:path w="1987191" h="280018">
                  <a:moveTo>
                    <a:pt x="102608" y="0"/>
                  </a:moveTo>
                  <a:lnTo>
                    <a:pt x="1884583" y="0"/>
                  </a:lnTo>
                  <a:cubicBezTo>
                    <a:pt x="1941252" y="0"/>
                    <a:pt x="1987191" y="45939"/>
                    <a:pt x="1987191" y="102608"/>
                  </a:cubicBezTo>
                  <a:lnTo>
                    <a:pt x="1987191" y="177410"/>
                  </a:lnTo>
                  <a:cubicBezTo>
                    <a:pt x="1987191" y="234079"/>
                    <a:pt x="1941252" y="280018"/>
                    <a:pt x="1884583" y="280018"/>
                  </a:cubicBezTo>
                  <a:lnTo>
                    <a:pt x="102608" y="280018"/>
                  </a:lnTo>
                  <a:cubicBezTo>
                    <a:pt x="45939" y="280018"/>
                    <a:pt x="0" y="234079"/>
                    <a:pt x="0" y="177410"/>
                  </a:cubicBezTo>
                  <a:lnTo>
                    <a:pt x="0" y="102608"/>
                  </a:lnTo>
                  <a:cubicBezTo>
                    <a:pt x="0" y="45939"/>
                    <a:pt x="45939" y="0"/>
                    <a:pt x="102608" y="0"/>
                  </a:cubicBezTo>
                  <a:close/>
                </a:path>
              </a:pathLst>
            </a:custGeom>
            <a:ln w="19050" cap="rnd">
              <a:solidFill>
                <a:srgbClr val="FFFFFF"/>
              </a:solidFill>
              <a:prstDash val="solid"/>
              <a:round/>
            </a:ln>
          </p:spPr>
          <p:txBody>
            <a:bodyPr/>
            <a:lstStyle/>
            <a:p>
              <a:endParaRPr lang="es-MX"/>
            </a:p>
          </p:txBody>
        </p:sp>
        <p:sp>
          <p:nvSpPr>
            <p:cNvPr id="8" name="TextBox 8"/>
            <p:cNvSpPr txBox="1"/>
            <p:nvPr/>
          </p:nvSpPr>
          <p:spPr>
            <a:xfrm>
              <a:off x="0" y="-38100"/>
              <a:ext cx="1987192" cy="318118"/>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943404" y="2199487"/>
            <a:ext cx="6424221" cy="6694153"/>
            <a:chOff x="0" y="0"/>
            <a:chExt cx="4425510" cy="4611461"/>
          </a:xfrm>
        </p:grpSpPr>
        <p:sp>
          <p:nvSpPr>
            <p:cNvPr id="10" name="Freeform 10"/>
            <p:cNvSpPr/>
            <p:nvPr/>
          </p:nvSpPr>
          <p:spPr>
            <a:xfrm>
              <a:off x="1011" y="1166"/>
              <a:ext cx="4427710" cy="4611138"/>
            </a:xfrm>
            <a:custGeom>
              <a:avLst/>
              <a:gdLst/>
              <a:ahLst/>
              <a:cxnLst/>
              <a:rect l="l" t="t" r="r" b="b"/>
              <a:pathLst>
                <a:path w="4427710" h="4611138">
                  <a:moveTo>
                    <a:pt x="3130137" y="4549455"/>
                  </a:moveTo>
                  <a:cubicBezTo>
                    <a:pt x="3104529" y="4556905"/>
                    <a:pt x="3084741" y="4566838"/>
                    <a:pt x="3064953" y="4569321"/>
                  </a:cubicBezTo>
                  <a:cubicBezTo>
                    <a:pt x="2953209" y="4579254"/>
                    <a:pt x="2842630" y="4589188"/>
                    <a:pt x="2730886" y="4597879"/>
                  </a:cubicBezTo>
                  <a:cubicBezTo>
                    <a:pt x="2673850" y="4601604"/>
                    <a:pt x="2616814" y="4605329"/>
                    <a:pt x="2559779" y="4606571"/>
                  </a:cubicBezTo>
                  <a:cubicBezTo>
                    <a:pt x="2498087" y="4609053"/>
                    <a:pt x="2436395" y="4612835"/>
                    <a:pt x="2375868" y="4610295"/>
                  </a:cubicBezTo>
                  <a:cubicBezTo>
                    <a:pt x="2317668" y="4609053"/>
                    <a:pt x="2259468" y="4605329"/>
                    <a:pt x="2203596" y="4594154"/>
                  </a:cubicBezTo>
                  <a:cubicBezTo>
                    <a:pt x="2131428" y="4580496"/>
                    <a:pt x="2058097" y="4580496"/>
                    <a:pt x="1987093" y="4568080"/>
                  </a:cubicBezTo>
                  <a:cubicBezTo>
                    <a:pt x="1802018" y="4535797"/>
                    <a:pt x="1613451" y="4544488"/>
                    <a:pt x="1427211" y="4530830"/>
                  </a:cubicBezTo>
                  <a:cubicBezTo>
                    <a:pt x="1322452" y="4523380"/>
                    <a:pt x="1217692" y="4505997"/>
                    <a:pt x="1112933" y="4491097"/>
                  </a:cubicBezTo>
                  <a:cubicBezTo>
                    <a:pt x="994205" y="4474956"/>
                    <a:pt x="875478" y="4456332"/>
                    <a:pt x="755586" y="4438949"/>
                  </a:cubicBezTo>
                  <a:cubicBezTo>
                    <a:pt x="668286" y="4426532"/>
                    <a:pt x="579823" y="4414116"/>
                    <a:pt x="492523" y="4401699"/>
                  </a:cubicBezTo>
                  <a:cubicBezTo>
                    <a:pt x="490195" y="4401699"/>
                    <a:pt x="487867" y="4400458"/>
                    <a:pt x="485539" y="4400458"/>
                  </a:cubicBezTo>
                  <a:cubicBezTo>
                    <a:pt x="412207" y="4366933"/>
                    <a:pt x="334220" y="4340859"/>
                    <a:pt x="266708" y="4297401"/>
                  </a:cubicBezTo>
                  <a:cubicBezTo>
                    <a:pt x="152636" y="4222903"/>
                    <a:pt x="103749" y="4103705"/>
                    <a:pt x="99093" y="3963399"/>
                  </a:cubicBezTo>
                  <a:cubicBezTo>
                    <a:pt x="97929" y="3914975"/>
                    <a:pt x="92109" y="3867793"/>
                    <a:pt x="92109" y="3819369"/>
                  </a:cubicBezTo>
                  <a:cubicBezTo>
                    <a:pt x="93273" y="3752320"/>
                    <a:pt x="97929" y="3686513"/>
                    <a:pt x="101421" y="3620706"/>
                  </a:cubicBezTo>
                  <a:cubicBezTo>
                    <a:pt x="110733" y="3424526"/>
                    <a:pt x="115389" y="3228347"/>
                    <a:pt x="101421" y="3032167"/>
                  </a:cubicBezTo>
                  <a:cubicBezTo>
                    <a:pt x="88617" y="2855854"/>
                    <a:pt x="76977" y="2680783"/>
                    <a:pt x="64173" y="2504469"/>
                  </a:cubicBezTo>
                  <a:cubicBezTo>
                    <a:pt x="56025" y="2391480"/>
                    <a:pt x="45549" y="2279732"/>
                    <a:pt x="38565" y="2166742"/>
                  </a:cubicBezTo>
                  <a:cubicBezTo>
                    <a:pt x="33909" y="2092244"/>
                    <a:pt x="35073" y="2016503"/>
                    <a:pt x="30417" y="1942005"/>
                  </a:cubicBezTo>
                  <a:cubicBezTo>
                    <a:pt x="28089" y="1899789"/>
                    <a:pt x="15285" y="1858815"/>
                    <a:pt x="14121" y="1816599"/>
                  </a:cubicBezTo>
                  <a:cubicBezTo>
                    <a:pt x="9465" y="1714784"/>
                    <a:pt x="8301" y="1611728"/>
                    <a:pt x="5973" y="1508672"/>
                  </a:cubicBezTo>
                  <a:cubicBezTo>
                    <a:pt x="4809" y="1468939"/>
                    <a:pt x="-1011" y="1429206"/>
                    <a:pt x="153" y="1389474"/>
                  </a:cubicBezTo>
                  <a:cubicBezTo>
                    <a:pt x="1317" y="1327392"/>
                    <a:pt x="8301" y="1265310"/>
                    <a:pt x="9465" y="1203228"/>
                  </a:cubicBezTo>
                  <a:cubicBezTo>
                    <a:pt x="10629" y="1131212"/>
                    <a:pt x="3645" y="1059197"/>
                    <a:pt x="5973" y="988423"/>
                  </a:cubicBezTo>
                  <a:cubicBezTo>
                    <a:pt x="5973" y="920133"/>
                    <a:pt x="14121" y="853084"/>
                    <a:pt x="22269" y="784794"/>
                  </a:cubicBezTo>
                  <a:cubicBezTo>
                    <a:pt x="24597" y="761203"/>
                    <a:pt x="40893" y="740095"/>
                    <a:pt x="45549" y="716504"/>
                  </a:cubicBezTo>
                  <a:cubicBezTo>
                    <a:pt x="65337" y="599789"/>
                    <a:pt x="86289" y="483075"/>
                    <a:pt x="137504" y="375052"/>
                  </a:cubicBezTo>
                  <a:cubicBezTo>
                    <a:pt x="149144" y="351461"/>
                    <a:pt x="167768" y="330353"/>
                    <a:pt x="185228" y="311728"/>
                  </a:cubicBezTo>
                  <a:cubicBezTo>
                    <a:pt x="191048" y="305520"/>
                    <a:pt x="205016" y="309245"/>
                    <a:pt x="208508" y="309245"/>
                  </a:cubicBezTo>
                  <a:cubicBezTo>
                    <a:pt x="216656" y="293103"/>
                    <a:pt x="221312" y="276962"/>
                    <a:pt x="230624" y="269512"/>
                  </a:cubicBezTo>
                  <a:cubicBezTo>
                    <a:pt x="280676" y="228538"/>
                    <a:pt x="333056" y="198738"/>
                    <a:pt x="398239" y="191289"/>
                  </a:cubicBezTo>
                  <a:cubicBezTo>
                    <a:pt x="447127" y="185080"/>
                    <a:pt x="494851" y="162731"/>
                    <a:pt x="543739" y="150314"/>
                  </a:cubicBezTo>
                  <a:cubicBezTo>
                    <a:pt x="603103" y="135415"/>
                    <a:pt x="662466" y="118032"/>
                    <a:pt x="724158" y="109340"/>
                  </a:cubicBezTo>
                  <a:cubicBezTo>
                    <a:pt x="780030" y="101890"/>
                    <a:pt x="833574" y="85749"/>
                    <a:pt x="890609" y="80782"/>
                  </a:cubicBezTo>
                  <a:cubicBezTo>
                    <a:pt x="948809" y="75816"/>
                    <a:pt x="1007009" y="60916"/>
                    <a:pt x="1066373" y="55950"/>
                  </a:cubicBezTo>
                  <a:cubicBezTo>
                    <a:pt x="1227004" y="43533"/>
                    <a:pt x="1388800" y="34842"/>
                    <a:pt x="1549431" y="24908"/>
                  </a:cubicBezTo>
                  <a:cubicBezTo>
                    <a:pt x="1589007" y="22425"/>
                    <a:pt x="1628583" y="24908"/>
                    <a:pt x="1668158" y="26150"/>
                  </a:cubicBezTo>
                  <a:cubicBezTo>
                    <a:pt x="1687946" y="27392"/>
                    <a:pt x="1707734" y="32358"/>
                    <a:pt x="1728686" y="34842"/>
                  </a:cubicBezTo>
                  <a:cubicBezTo>
                    <a:pt x="1737998" y="36083"/>
                    <a:pt x="1747310" y="32358"/>
                    <a:pt x="1756622" y="32358"/>
                  </a:cubicBezTo>
                  <a:cubicBezTo>
                    <a:pt x="1784558" y="32358"/>
                    <a:pt x="1813658" y="32358"/>
                    <a:pt x="1841594" y="31117"/>
                  </a:cubicBezTo>
                  <a:cubicBezTo>
                    <a:pt x="1895137" y="28633"/>
                    <a:pt x="1949845" y="22425"/>
                    <a:pt x="2003389" y="22425"/>
                  </a:cubicBezTo>
                  <a:cubicBezTo>
                    <a:pt x="2055769" y="22425"/>
                    <a:pt x="2108149" y="26150"/>
                    <a:pt x="2160528" y="28633"/>
                  </a:cubicBezTo>
                  <a:lnTo>
                    <a:pt x="2202432" y="28633"/>
                  </a:lnTo>
                  <a:cubicBezTo>
                    <a:pt x="2266452" y="26150"/>
                    <a:pt x="2329308" y="26150"/>
                    <a:pt x="2393328" y="22425"/>
                  </a:cubicBezTo>
                  <a:cubicBezTo>
                    <a:pt x="2455019" y="18700"/>
                    <a:pt x="2515547" y="10009"/>
                    <a:pt x="2577239" y="6284"/>
                  </a:cubicBezTo>
                  <a:cubicBezTo>
                    <a:pt x="2606339" y="3801"/>
                    <a:pt x="2636603" y="3801"/>
                    <a:pt x="2665702" y="10009"/>
                  </a:cubicBezTo>
                  <a:cubicBezTo>
                    <a:pt x="2709934" y="18700"/>
                    <a:pt x="2751838" y="23667"/>
                    <a:pt x="2796070" y="10009"/>
                  </a:cubicBezTo>
                  <a:cubicBezTo>
                    <a:pt x="2812366" y="5042"/>
                    <a:pt x="2833318" y="13734"/>
                    <a:pt x="2851942" y="16217"/>
                  </a:cubicBezTo>
                  <a:cubicBezTo>
                    <a:pt x="2860090" y="17459"/>
                    <a:pt x="2869402" y="19942"/>
                    <a:pt x="2874058" y="16217"/>
                  </a:cubicBezTo>
                  <a:cubicBezTo>
                    <a:pt x="2905485" y="-8786"/>
                    <a:pt x="2934585" y="-2436"/>
                    <a:pt x="2964849" y="18700"/>
                  </a:cubicBezTo>
                  <a:cubicBezTo>
                    <a:pt x="2968341" y="21184"/>
                    <a:pt x="2977653" y="14975"/>
                    <a:pt x="2984637" y="14975"/>
                  </a:cubicBezTo>
                  <a:cubicBezTo>
                    <a:pt x="3012573" y="14975"/>
                    <a:pt x="3040509" y="14975"/>
                    <a:pt x="3069609" y="16217"/>
                  </a:cubicBezTo>
                  <a:cubicBezTo>
                    <a:pt x="3090561" y="17459"/>
                    <a:pt x="3110349" y="24908"/>
                    <a:pt x="3131301" y="27392"/>
                  </a:cubicBezTo>
                  <a:cubicBezTo>
                    <a:pt x="3176696" y="33600"/>
                    <a:pt x="3223256" y="43533"/>
                    <a:pt x="3269816" y="43533"/>
                  </a:cubicBezTo>
                  <a:cubicBezTo>
                    <a:pt x="3357116" y="44775"/>
                    <a:pt x="3444415" y="48500"/>
                    <a:pt x="3530551" y="68366"/>
                  </a:cubicBezTo>
                  <a:cubicBezTo>
                    <a:pt x="3610867" y="86991"/>
                    <a:pt x="3693510" y="86991"/>
                    <a:pt x="3774990" y="101890"/>
                  </a:cubicBezTo>
                  <a:cubicBezTo>
                    <a:pt x="3823878" y="110582"/>
                    <a:pt x="3873930" y="126723"/>
                    <a:pt x="3915833" y="152798"/>
                  </a:cubicBezTo>
                  <a:cubicBezTo>
                    <a:pt x="3961229" y="180114"/>
                    <a:pt x="3996149" y="224813"/>
                    <a:pt x="4036889" y="262062"/>
                  </a:cubicBezTo>
                  <a:cubicBezTo>
                    <a:pt x="4052021" y="275720"/>
                    <a:pt x="4074137" y="285653"/>
                    <a:pt x="4084613" y="303036"/>
                  </a:cubicBezTo>
                  <a:cubicBezTo>
                    <a:pt x="4114877" y="350219"/>
                    <a:pt x="4141649" y="399885"/>
                    <a:pt x="4168421" y="449550"/>
                  </a:cubicBezTo>
                  <a:cubicBezTo>
                    <a:pt x="4188208" y="485558"/>
                    <a:pt x="4207996" y="522807"/>
                    <a:pt x="4223128" y="560057"/>
                  </a:cubicBezTo>
                  <a:cubicBezTo>
                    <a:pt x="4239424" y="603514"/>
                    <a:pt x="4252228" y="648213"/>
                    <a:pt x="4265032" y="694154"/>
                  </a:cubicBezTo>
                  <a:cubicBezTo>
                    <a:pt x="4284820" y="766169"/>
                    <a:pt x="4308100" y="838185"/>
                    <a:pt x="4320904" y="912683"/>
                  </a:cubicBezTo>
                  <a:cubicBezTo>
                    <a:pt x="4339528" y="1016981"/>
                    <a:pt x="4348840" y="1123762"/>
                    <a:pt x="4362808" y="1229302"/>
                  </a:cubicBezTo>
                  <a:cubicBezTo>
                    <a:pt x="4367463" y="1264068"/>
                    <a:pt x="4373284" y="1298834"/>
                    <a:pt x="4375612" y="1333600"/>
                  </a:cubicBezTo>
                  <a:cubicBezTo>
                    <a:pt x="4382595" y="1432931"/>
                    <a:pt x="4387251" y="1531021"/>
                    <a:pt x="4393072" y="1630353"/>
                  </a:cubicBezTo>
                  <a:cubicBezTo>
                    <a:pt x="4401220" y="1753275"/>
                    <a:pt x="4412860" y="1874956"/>
                    <a:pt x="4418680" y="1997879"/>
                  </a:cubicBezTo>
                  <a:cubicBezTo>
                    <a:pt x="4424499" y="2115835"/>
                    <a:pt x="4429579" y="2235033"/>
                    <a:pt x="4427039" y="2354230"/>
                  </a:cubicBezTo>
                  <a:cubicBezTo>
                    <a:pt x="4423336" y="2552893"/>
                    <a:pt x="4414023" y="2750315"/>
                    <a:pt x="4404712" y="2948977"/>
                  </a:cubicBezTo>
                  <a:cubicBezTo>
                    <a:pt x="4398891" y="3071900"/>
                    <a:pt x="4390743" y="3193581"/>
                    <a:pt x="4379103" y="3315262"/>
                  </a:cubicBezTo>
                  <a:cubicBezTo>
                    <a:pt x="4367463" y="3436943"/>
                    <a:pt x="4350004" y="3557382"/>
                    <a:pt x="4337200" y="3679063"/>
                  </a:cubicBezTo>
                  <a:cubicBezTo>
                    <a:pt x="4327888" y="3763495"/>
                    <a:pt x="4325560" y="3847927"/>
                    <a:pt x="4315084" y="3931117"/>
                  </a:cubicBezTo>
                  <a:cubicBezTo>
                    <a:pt x="4305772" y="4006857"/>
                    <a:pt x="4270852" y="4073906"/>
                    <a:pt x="4224292" y="4129780"/>
                  </a:cubicBezTo>
                  <a:cubicBezTo>
                    <a:pt x="4185880" y="4176962"/>
                    <a:pt x="4155617" y="4230352"/>
                    <a:pt x="4116041" y="4276293"/>
                  </a:cubicBezTo>
                  <a:cubicBezTo>
                    <a:pt x="4081121" y="4317267"/>
                    <a:pt x="4042709" y="4358242"/>
                    <a:pt x="3982181" y="4359484"/>
                  </a:cubicBezTo>
                  <a:cubicBezTo>
                    <a:pt x="3968213" y="4359484"/>
                    <a:pt x="3955409" y="4374383"/>
                    <a:pt x="3941441" y="4381833"/>
                  </a:cubicBezTo>
                  <a:cubicBezTo>
                    <a:pt x="3882078" y="4409149"/>
                    <a:pt x="3820386" y="4432740"/>
                    <a:pt x="3762186" y="4462540"/>
                  </a:cubicBezTo>
                  <a:cubicBezTo>
                    <a:pt x="3655098" y="4517172"/>
                    <a:pt x="3539863" y="4525863"/>
                    <a:pt x="3424627" y="4530830"/>
                  </a:cubicBezTo>
                  <a:cubicBezTo>
                    <a:pt x="3380395" y="4533313"/>
                    <a:pt x="3335000" y="4529588"/>
                    <a:pt x="3290768" y="4533313"/>
                  </a:cubicBezTo>
                  <a:cubicBezTo>
                    <a:pt x="3268652" y="4534555"/>
                    <a:pt x="3247700" y="4545730"/>
                    <a:pt x="3226748" y="4550696"/>
                  </a:cubicBezTo>
                  <a:cubicBezTo>
                    <a:pt x="3217436" y="4553180"/>
                    <a:pt x="3208124" y="4551938"/>
                    <a:pt x="3197648" y="4553180"/>
                  </a:cubicBezTo>
                  <a:cubicBezTo>
                    <a:pt x="3183680" y="4554421"/>
                    <a:pt x="3169712" y="4558146"/>
                    <a:pt x="3155745" y="4556905"/>
                  </a:cubicBezTo>
                  <a:cubicBezTo>
                    <a:pt x="3141776" y="4554421"/>
                    <a:pt x="3132465" y="4549455"/>
                    <a:pt x="3130137" y="4549455"/>
                  </a:cubicBezTo>
                  <a:close/>
                </a:path>
              </a:pathLst>
            </a:custGeom>
            <a:blipFill>
              <a:blip r:embed="rId4"/>
              <a:stretch>
                <a:fillRect l="-10217" r="-10217"/>
              </a:stretch>
            </a:blipFill>
          </p:spPr>
          <p:txBody>
            <a:bodyPr/>
            <a:lstStyle/>
            <a:p>
              <a:endParaRPr lang="es-MX"/>
            </a:p>
          </p:txBody>
        </p:sp>
      </p:grpSp>
      <p:sp>
        <p:nvSpPr>
          <p:cNvPr id="11" name="Freeform 11"/>
          <p:cNvSpPr/>
          <p:nvPr/>
        </p:nvSpPr>
        <p:spPr>
          <a:xfrm>
            <a:off x="14023794" y="7149786"/>
            <a:ext cx="4264206" cy="3127084"/>
          </a:xfrm>
          <a:custGeom>
            <a:avLst/>
            <a:gdLst/>
            <a:ahLst/>
            <a:cxnLst/>
            <a:rect l="l" t="t" r="r" b="b"/>
            <a:pathLst>
              <a:path w="4264206" h="3127084">
                <a:moveTo>
                  <a:pt x="0" y="0"/>
                </a:moveTo>
                <a:lnTo>
                  <a:pt x="4264206" y="0"/>
                </a:lnTo>
                <a:lnTo>
                  <a:pt x="4264206" y="3127084"/>
                </a:lnTo>
                <a:lnTo>
                  <a:pt x="0" y="3127084"/>
                </a:lnTo>
                <a:lnTo>
                  <a:pt x="0" y="0"/>
                </a:lnTo>
                <a:close/>
              </a:path>
            </a:pathLst>
          </a:custGeom>
          <a:blipFill>
            <a:blip r:embed="rId5"/>
            <a:stretch>
              <a:fillRect/>
            </a:stretch>
          </a:blipFill>
        </p:spPr>
        <p:txBody>
          <a:bodyPr/>
          <a:lstStyle/>
          <a:p>
            <a:endParaRPr lang="es-MX"/>
          </a:p>
        </p:txBody>
      </p:sp>
      <p:sp>
        <p:nvSpPr>
          <p:cNvPr id="12" name="Freeform 12"/>
          <p:cNvSpPr/>
          <p:nvPr/>
        </p:nvSpPr>
        <p:spPr>
          <a:xfrm>
            <a:off x="0" y="0"/>
            <a:ext cx="1886807" cy="1867939"/>
          </a:xfrm>
          <a:custGeom>
            <a:avLst/>
            <a:gdLst/>
            <a:ahLst/>
            <a:cxnLst/>
            <a:rect l="l" t="t" r="r" b="b"/>
            <a:pathLst>
              <a:path w="1886807" h="1867939">
                <a:moveTo>
                  <a:pt x="0" y="0"/>
                </a:moveTo>
                <a:lnTo>
                  <a:pt x="1886807" y="0"/>
                </a:lnTo>
                <a:lnTo>
                  <a:pt x="1886807" y="1867939"/>
                </a:lnTo>
                <a:lnTo>
                  <a:pt x="0" y="1867939"/>
                </a:lnTo>
                <a:lnTo>
                  <a:pt x="0" y="0"/>
                </a:lnTo>
                <a:close/>
              </a:path>
            </a:pathLst>
          </a:custGeom>
          <a:blipFill>
            <a:blip r:embed="rId6"/>
            <a:stretch>
              <a:fillRect/>
            </a:stretch>
          </a:blipFill>
        </p:spPr>
        <p:txBody>
          <a:bodyPr/>
          <a:lstStyle/>
          <a:p>
            <a:endParaRPr lang="es-MX"/>
          </a:p>
        </p:txBody>
      </p:sp>
      <p:sp>
        <p:nvSpPr>
          <p:cNvPr id="13" name="Freeform 13"/>
          <p:cNvSpPr/>
          <p:nvPr/>
        </p:nvSpPr>
        <p:spPr>
          <a:xfrm>
            <a:off x="16171761" y="0"/>
            <a:ext cx="2116239" cy="2106304"/>
          </a:xfrm>
          <a:custGeom>
            <a:avLst/>
            <a:gdLst/>
            <a:ahLst/>
            <a:cxnLst/>
            <a:rect l="l" t="t" r="r" b="b"/>
            <a:pathLst>
              <a:path w="2116239" h="2106304">
                <a:moveTo>
                  <a:pt x="0" y="0"/>
                </a:moveTo>
                <a:lnTo>
                  <a:pt x="2116239" y="0"/>
                </a:lnTo>
                <a:lnTo>
                  <a:pt x="2116239" y="2106304"/>
                </a:lnTo>
                <a:lnTo>
                  <a:pt x="0" y="2106304"/>
                </a:lnTo>
                <a:lnTo>
                  <a:pt x="0" y="0"/>
                </a:lnTo>
                <a:close/>
              </a:path>
            </a:pathLst>
          </a:custGeom>
          <a:blipFill>
            <a:blip r:embed="rId7"/>
            <a:stretch>
              <a:fillRect/>
            </a:stretch>
          </a:blipFill>
        </p:spPr>
        <p:txBody>
          <a:bodyPr/>
          <a:lstStyle/>
          <a:p>
            <a:endParaRPr lang="es-MX"/>
          </a:p>
        </p:txBody>
      </p:sp>
      <p:sp>
        <p:nvSpPr>
          <p:cNvPr id="14" name="TextBox 14"/>
          <p:cNvSpPr txBox="1"/>
          <p:nvPr/>
        </p:nvSpPr>
        <p:spPr>
          <a:xfrm>
            <a:off x="8900764" y="5280952"/>
            <a:ext cx="5727159" cy="721614"/>
          </a:xfrm>
          <a:prstGeom prst="rect">
            <a:avLst/>
          </a:prstGeom>
        </p:spPr>
        <p:txBody>
          <a:bodyPr lIns="0" tIns="0" rIns="0" bIns="0" rtlCol="0" anchor="t">
            <a:spAutoFit/>
          </a:bodyPr>
          <a:lstStyle/>
          <a:p>
            <a:pPr algn="ctr">
              <a:lnSpc>
                <a:spcPts val="4752"/>
              </a:lnSpc>
            </a:pPr>
            <a:r>
              <a:rPr lang="en-US" sz="4320">
                <a:solidFill>
                  <a:srgbClr val="FFFFFF"/>
                </a:solidFill>
                <a:latin typeface="Hi Melody"/>
                <a:ea typeface="Hi Melody"/>
                <a:cs typeface="Hi Melody"/>
                <a:sym typeface="Hi Melody"/>
              </a:rPr>
              <a:t>Presented by Clara Muñoz</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09620" y="6129099"/>
            <a:ext cx="5929928" cy="4754724"/>
          </a:xfrm>
          <a:custGeom>
            <a:avLst/>
            <a:gdLst/>
            <a:ahLst/>
            <a:cxnLst/>
            <a:rect l="l" t="t" r="r" b="b"/>
            <a:pathLst>
              <a:path w="5929928" h="4754724">
                <a:moveTo>
                  <a:pt x="0" y="0"/>
                </a:moveTo>
                <a:lnTo>
                  <a:pt x="5929927" y="0"/>
                </a:lnTo>
                <a:lnTo>
                  <a:pt x="5929927"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sp>
        <p:nvSpPr>
          <p:cNvPr id="5" name="Freeform 5"/>
          <p:cNvSpPr/>
          <p:nvPr/>
        </p:nvSpPr>
        <p:spPr>
          <a:xfrm>
            <a:off x="198890" y="1199104"/>
            <a:ext cx="7030684" cy="8806110"/>
          </a:xfrm>
          <a:custGeom>
            <a:avLst/>
            <a:gdLst/>
            <a:ahLst/>
            <a:cxnLst/>
            <a:rect l="l" t="t" r="r" b="b"/>
            <a:pathLst>
              <a:path w="7030684" h="8806110">
                <a:moveTo>
                  <a:pt x="0" y="0"/>
                </a:moveTo>
                <a:lnTo>
                  <a:pt x="7030684" y="0"/>
                </a:lnTo>
                <a:lnTo>
                  <a:pt x="7030684" y="8806110"/>
                </a:lnTo>
                <a:lnTo>
                  <a:pt x="0" y="8806110"/>
                </a:lnTo>
                <a:lnTo>
                  <a:pt x="0" y="0"/>
                </a:lnTo>
                <a:close/>
              </a:path>
            </a:pathLst>
          </a:custGeom>
          <a:blipFill>
            <a:blip r:embed="rId4"/>
            <a:stretch>
              <a:fillRect/>
            </a:stretch>
          </a:blipFill>
        </p:spPr>
        <p:txBody>
          <a:bodyPr/>
          <a:lstStyle/>
          <a:p>
            <a:endParaRPr lang="es-MX"/>
          </a:p>
        </p:txBody>
      </p:sp>
      <p:sp>
        <p:nvSpPr>
          <p:cNvPr id="6" name="Freeform 6"/>
          <p:cNvSpPr/>
          <p:nvPr/>
        </p:nvSpPr>
        <p:spPr>
          <a:xfrm>
            <a:off x="7389288" y="1199104"/>
            <a:ext cx="5146748" cy="7486179"/>
          </a:xfrm>
          <a:custGeom>
            <a:avLst/>
            <a:gdLst/>
            <a:ahLst/>
            <a:cxnLst/>
            <a:rect l="l" t="t" r="r" b="b"/>
            <a:pathLst>
              <a:path w="5146748" h="7486179">
                <a:moveTo>
                  <a:pt x="0" y="0"/>
                </a:moveTo>
                <a:lnTo>
                  <a:pt x="5146748" y="0"/>
                </a:lnTo>
                <a:lnTo>
                  <a:pt x="5146748" y="7486179"/>
                </a:lnTo>
                <a:lnTo>
                  <a:pt x="0" y="7486179"/>
                </a:lnTo>
                <a:lnTo>
                  <a:pt x="0" y="0"/>
                </a:lnTo>
                <a:close/>
              </a:path>
            </a:pathLst>
          </a:custGeom>
          <a:blipFill>
            <a:blip r:embed="rId5"/>
            <a:stretch>
              <a:fillRect/>
            </a:stretch>
          </a:blipFill>
        </p:spPr>
        <p:txBody>
          <a:bodyPr/>
          <a:lstStyle/>
          <a:p>
            <a:endParaRPr lang="es-MX"/>
          </a:p>
        </p:txBody>
      </p:sp>
      <p:sp>
        <p:nvSpPr>
          <p:cNvPr id="7" name="Freeform 7"/>
          <p:cNvSpPr/>
          <p:nvPr/>
        </p:nvSpPr>
        <p:spPr>
          <a:xfrm>
            <a:off x="12039331" y="8002861"/>
            <a:ext cx="6248669" cy="1783791"/>
          </a:xfrm>
          <a:custGeom>
            <a:avLst/>
            <a:gdLst/>
            <a:ahLst/>
            <a:cxnLst/>
            <a:rect l="l" t="t" r="r" b="b"/>
            <a:pathLst>
              <a:path w="6248669" h="1783791">
                <a:moveTo>
                  <a:pt x="0" y="0"/>
                </a:moveTo>
                <a:lnTo>
                  <a:pt x="6248669" y="0"/>
                </a:lnTo>
                <a:lnTo>
                  <a:pt x="6248669" y="1783790"/>
                </a:lnTo>
                <a:lnTo>
                  <a:pt x="0" y="1783790"/>
                </a:lnTo>
                <a:lnTo>
                  <a:pt x="0" y="0"/>
                </a:lnTo>
                <a:close/>
              </a:path>
            </a:pathLst>
          </a:custGeom>
          <a:blipFill>
            <a:blip r:embed="rId6"/>
            <a:stretch>
              <a:fillRect t="-1060" b="-1060"/>
            </a:stretch>
          </a:blipFill>
        </p:spPr>
        <p:txBody>
          <a:bodyPr/>
          <a:lstStyle/>
          <a:p>
            <a:endParaRPr lang="es-MX"/>
          </a:p>
        </p:txBody>
      </p:sp>
      <p:sp>
        <p:nvSpPr>
          <p:cNvPr id="8" name="TextBox 8"/>
          <p:cNvSpPr txBox="1"/>
          <p:nvPr/>
        </p:nvSpPr>
        <p:spPr>
          <a:xfrm>
            <a:off x="2885501" y="386304"/>
            <a:ext cx="12783811" cy="670560"/>
          </a:xfrm>
          <a:prstGeom prst="rect">
            <a:avLst/>
          </a:prstGeom>
        </p:spPr>
        <p:txBody>
          <a:bodyPr lIns="0" tIns="0" rIns="0" bIns="0" rtlCol="0" anchor="t">
            <a:spAutoFit/>
          </a:bodyPr>
          <a:lstStyle/>
          <a:p>
            <a:pPr algn="ctr">
              <a:lnSpc>
                <a:spcPts val="5279"/>
              </a:lnSpc>
            </a:pPr>
            <a:r>
              <a:rPr lang="en-US" sz="4799" b="1">
                <a:solidFill>
                  <a:srgbClr val="FFFFFF"/>
                </a:solidFill>
                <a:latin typeface="Canva Sans Bold"/>
                <a:ea typeface="Canva Sans Bold"/>
                <a:cs typeface="Canva Sans Bold"/>
                <a:sym typeface="Canva Sans Bold"/>
              </a:rPr>
              <a:t>Ciclo de vida </a:t>
            </a:r>
          </a:p>
        </p:txBody>
      </p:sp>
      <p:sp>
        <p:nvSpPr>
          <p:cNvPr id="9" name="TextBox 9"/>
          <p:cNvSpPr txBox="1"/>
          <p:nvPr/>
        </p:nvSpPr>
        <p:spPr>
          <a:xfrm>
            <a:off x="8186885" y="8748999"/>
            <a:ext cx="3262326" cy="776107"/>
          </a:xfrm>
          <a:prstGeom prst="rect">
            <a:avLst/>
          </a:prstGeom>
        </p:spPr>
        <p:txBody>
          <a:bodyPr lIns="0" tIns="0" rIns="0" bIns="0" rtlCol="0" anchor="t">
            <a:spAutoFit/>
          </a:bodyPr>
          <a:lstStyle/>
          <a:p>
            <a:pPr algn="ctr">
              <a:lnSpc>
                <a:spcPts val="2046"/>
              </a:lnSpc>
            </a:pPr>
            <a:r>
              <a:rPr lang="en-US" sz="1860">
                <a:solidFill>
                  <a:srgbClr val="FFFFFF"/>
                </a:solidFill>
                <a:latin typeface="Canva Sans"/>
                <a:ea typeface="Canva Sans"/>
                <a:cs typeface="Canva Sans"/>
                <a:sym typeface="Canva Sans"/>
              </a:rPr>
              <a:t>Figura7.Ciclo de vida de </a:t>
            </a:r>
            <a:r>
              <a:rPr lang="en-US" sz="1860" i="1">
                <a:solidFill>
                  <a:srgbClr val="FFFFFF"/>
                </a:solidFill>
                <a:latin typeface="Canva Sans Italics"/>
                <a:ea typeface="Canva Sans Italics"/>
                <a:cs typeface="Canva Sans Italics"/>
                <a:sym typeface="Canva Sans Italics"/>
              </a:rPr>
              <a:t>Durinskia baltica</a:t>
            </a:r>
            <a:r>
              <a:rPr lang="en-US" sz="1860">
                <a:solidFill>
                  <a:srgbClr val="FFFFFF"/>
                </a:solidFill>
                <a:latin typeface="Canva Sans"/>
                <a:ea typeface="Canva Sans"/>
                <a:cs typeface="Canva Sans"/>
                <a:sym typeface="Canva Sans"/>
              </a:rPr>
              <a:t>. Adaptado de Lira y Tavera (2019).</a:t>
            </a:r>
          </a:p>
        </p:txBody>
      </p:sp>
      <p:sp>
        <p:nvSpPr>
          <p:cNvPr id="10" name="TextBox 10"/>
          <p:cNvSpPr txBox="1"/>
          <p:nvPr/>
        </p:nvSpPr>
        <p:spPr>
          <a:xfrm>
            <a:off x="13020042" y="2945319"/>
            <a:ext cx="4624259" cy="2656840"/>
          </a:xfrm>
          <a:prstGeom prst="rect">
            <a:avLst/>
          </a:prstGeom>
        </p:spPr>
        <p:txBody>
          <a:bodyPr lIns="0" tIns="0" rIns="0" bIns="0" rtlCol="0" anchor="t">
            <a:spAutoFit/>
          </a:bodyPr>
          <a:lstStyle/>
          <a:p>
            <a:pPr algn="ctr">
              <a:lnSpc>
                <a:spcPts val="2659"/>
              </a:lnSpc>
              <a:spcBef>
                <a:spcPct val="0"/>
              </a:spcBef>
            </a:pPr>
            <a:r>
              <a:rPr lang="en-US" sz="1899">
                <a:solidFill>
                  <a:srgbClr val="F5FBFE"/>
                </a:solidFill>
                <a:latin typeface="Canva Sans"/>
                <a:ea typeface="Canva Sans"/>
                <a:cs typeface="Canva Sans"/>
                <a:sym typeface="Canva Sans"/>
              </a:rPr>
              <a:t>Lira y Tavera (2019) describieron que </a:t>
            </a:r>
            <a:r>
              <a:rPr lang="en-US" sz="1899" i="1">
                <a:solidFill>
                  <a:srgbClr val="F5FBFE"/>
                </a:solidFill>
                <a:latin typeface="Canva Sans Italics"/>
                <a:ea typeface="Canva Sans Italics"/>
                <a:cs typeface="Canva Sans Italics"/>
                <a:sym typeface="Canva Sans Italics"/>
              </a:rPr>
              <a:t>Durinskia baltica </a:t>
            </a:r>
            <a:r>
              <a:rPr lang="en-US" sz="1899">
                <a:solidFill>
                  <a:srgbClr val="F5FBFE"/>
                </a:solidFill>
                <a:latin typeface="Canva Sans"/>
                <a:ea typeface="Canva Sans"/>
                <a:cs typeface="Canva Sans"/>
                <a:sym typeface="Canva Sans"/>
              </a:rPr>
              <a:t>presenta una fase asexual dominante y una fase sexual con tres rutas posteriores a la formación del planozigoto: división directa por meiosis, formación de un quiste pelicular sexual o formación de un hipnozigoto de corta dormancia.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grpSp>
        <p:nvGrpSpPr>
          <p:cNvPr id="5" name="Group 5"/>
          <p:cNvGrpSpPr/>
          <p:nvPr/>
        </p:nvGrpSpPr>
        <p:grpSpPr>
          <a:xfrm>
            <a:off x="820807" y="8660000"/>
            <a:ext cx="8323193" cy="1306155"/>
            <a:chOff x="0" y="0"/>
            <a:chExt cx="2192117" cy="344008"/>
          </a:xfrm>
        </p:grpSpPr>
        <p:sp>
          <p:nvSpPr>
            <p:cNvPr id="6" name="Freeform 6"/>
            <p:cNvSpPr/>
            <p:nvPr/>
          </p:nvSpPr>
          <p:spPr>
            <a:xfrm>
              <a:off x="0" y="0"/>
              <a:ext cx="2192117" cy="344008"/>
            </a:xfrm>
            <a:custGeom>
              <a:avLst/>
              <a:gdLst/>
              <a:ahLst/>
              <a:cxnLst/>
              <a:rect l="l" t="t" r="r" b="b"/>
              <a:pathLst>
                <a:path w="2192117" h="344008">
                  <a:moveTo>
                    <a:pt x="93016" y="0"/>
                  </a:moveTo>
                  <a:lnTo>
                    <a:pt x="2099101" y="0"/>
                  </a:lnTo>
                  <a:cubicBezTo>
                    <a:pt x="2150472" y="0"/>
                    <a:pt x="2192117" y="41645"/>
                    <a:pt x="2192117" y="93016"/>
                  </a:cubicBezTo>
                  <a:lnTo>
                    <a:pt x="2192117" y="250992"/>
                  </a:lnTo>
                  <a:cubicBezTo>
                    <a:pt x="2192117" y="302363"/>
                    <a:pt x="2150472" y="344008"/>
                    <a:pt x="2099101" y="344008"/>
                  </a:cubicBezTo>
                  <a:lnTo>
                    <a:pt x="93016" y="344008"/>
                  </a:lnTo>
                  <a:cubicBezTo>
                    <a:pt x="41645" y="344008"/>
                    <a:pt x="0" y="302363"/>
                    <a:pt x="0" y="250992"/>
                  </a:cubicBezTo>
                  <a:lnTo>
                    <a:pt x="0" y="93016"/>
                  </a:lnTo>
                  <a:cubicBezTo>
                    <a:pt x="0" y="41645"/>
                    <a:pt x="41645" y="0"/>
                    <a:pt x="93016" y="0"/>
                  </a:cubicBezTo>
                  <a:close/>
                </a:path>
              </a:pathLst>
            </a:custGeom>
            <a:ln w="19050" cap="rnd">
              <a:solidFill>
                <a:srgbClr val="FFFFFF"/>
              </a:solidFill>
              <a:prstDash val="solid"/>
              <a:round/>
            </a:ln>
          </p:spPr>
          <p:txBody>
            <a:bodyPr/>
            <a:lstStyle/>
            <a:p>
              <a:endParaRPr lang="es-MX"/>
            </a:p>
          </p:txBody>
        </p:sp>
        <p:sp>
          <p:nvSpPr>
            <p:cNvPr id="7" name="TextBox 7"/>
            <p:cNvSpPr txBox="1"/>
            <p:nvPr/>
          </p:nvSpPr>
          <p:spPr>
            <a:xfrm>
              <a:off x="0" y="-38100"/>
              <a:ext cx="2192117" cy="38210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930266" y="1604031"/>
            <a:ext cx="7129284" cy="6853025"/>
          </a:xfrm>
          <a:custGeom>
            <a:avLst/>
            <a:gdLst/>
            <a:ahLst/>
            <a:cxnLst/>
            <a:rect l="l" t="t" r="r" b="b"/>
            <a:pathLst>
              <a:path w="7129284" h="6853025">
                <a:moveTo>
                  <a:pt x="0" y="0"/>
                </a:moveTo>
                <a:lnTo>
                  <a:pt x="7129285" y="0"/>
                </a:lnTo>
                <a:lnTo>
                  <a:pt x="7129285" y="6853025"/>
                </a:lnTo>
                <a:lnTo>
                  <a:pt x="0" y="6853025"/>
                </a:lnTo>
                <a:lnTo>
                  <a:pt x="0" y="0"/>
                </a:lnTo>
                <a:close/>
              </a:path>
            </a:pathLst>
          </a:custGeom>
          <a:blipFill>
            <a:blip r:embed="rId4"/>
            <a:stretch>
              <a:fillRect/>
            </a:stretch>
          </a:blipFill>
        </p:spPr>
        <p:txBody>
          <a:bodyPr/>
          <a:lstStyle/>
          <a:p>
            <a:endParaRPr lang="es-MX"/>
          </a:p>
        </p:txBody>
      </p:sp>
      <p:sp>
        <p:nvSpPr>
          <p:cNvPr id="9" name="Freeform 9"/>
          <p:cNvSpPr/>
          <p:nvPr/>
        </p:nvSpPr>
        <p:spPr>
          <a:xfrm>
            <a:off x="10884785" y="6743700"/>
            <a:ext cx="4583815" cy="3120923"/>
          </a:xfrm>
          <a:custGeom>
            <a:avLst/>
            <a:gdLst/>
            <a:ahLst/>
            <a:cxnLst/>
            <a:rect l="l" t="t" r="r" b="b"/>
            <a:pathLst>
              <a:path w="3993945" h="3025413">
                <a:moveTo>
                  <a:pt x="0" y="0"/>
                </a:moveTo>
                <a:lnTo>
                  <a:pt x="3993945" y="0"/>
                </a:lnTo>
                <a:lnTo>
                  <a:pt x="3993945" y="3025413"/>
                </a:lnTo>
                <a:lnTo>
                  <a:pt x="0" y="3025413"/>
                </a:lnTo>
                <a:lnTo>
                  <a:pt x="0" y="0"/>
                </a:lnTo>
                <a:close/>
              </a:path>
            </a:pathLst>
          </a:custGeom>
          <a:blipFill>
            <a:blip r:embed="rId5"/>
            <a:stretch>
              <a:fillRect/>
            </a:stretch>
          </a:blipFill>
        </p:spPr>
        <p:txBody>
          <a:bodyPr/>
          <a:lstStyle/>
          <a:p>
            <a:endParaRPr lang="es-MX"/>
          </a:p>
        </p:txBody>
      </p:sp>
      <p:sp>
        <p:nvSpPr>
          <p:cNvPr id="10" name="TextBox 10"/>
          <p:cNvSpPr txBox="1"/>
          <p:nvPr/>
        </p:nvSpPr>
        <p:spPr>
          <a:xfrm>
            <a:off x="2322230" y="274002"/>
            <a:ext cx="12783811" cy="873760"/>
          </a:xfrm>
          <a:prstGeom prst="rect">
            <a:avLst/>
          </a:prstGeom>
        </p:spPr>
        <p:txBody>
          <a:bodyPr lIns="0" tIns="0" rIns="0" bIns="0" rtlCol="0" anchor="t">
            <a:spAutoFit/>
          </a:bodyPr>
          <a:lstStyle/>
          <a:p>
            <a:pPr algn="ctr">
              <a:lnSpc>
                <a:spcPts val="6379"/>
              </a:lnSpc>
            </a:pPr>
            <a:r>
              <a:rPr lang="en-US" sz="5799" b="1">
                <a:solidFill>
                  <a:srgbClr val="FFFFFF"/>
                </a:solidFill>
                <a:latin typeface="Hagrid Ultra-Bold"/>
                <a:ea typeface="Hagrid Ultra-Bold"/>
                <a:cs typeface="Hagrid Ultra-Bold"/>
                <a:sym typeface="Hagrid Ultra-Bold"/>
              </a:rPr>
              <a:t>Hábitat</a:t>
            </a:r>
          </a:p>
        </p:txBody>
      </p:sp>
      <p:sp>
        <p:nvSpPr>
          <p:cNvPr id="11" name="Freeform 11"/>
          <p:cNvSpPr/>
          <p:nvPr/>
        </p:nvSpPr>
        <p:spPr>
          <a:xfrm>
            <a:off x="8514064" y="1511393"/>
            <a:ext cx="8250705" cy="5001990"/>
          </a:xfrm>
          <a:custGeom>
            <a:avLst/>
            <a:gdLst/>
            <a:ahLst/>
            <a:cxnLst/>
            <a:rect l="l" t="t" r="r" b="b"/>
            <a:pathLst>
              <a:path w="8250705" h="5001990">
                <a:moveTo>
                  <a:pt x="0" y="0"/>
                </a:moveTo>
                <a:lnTo>
                  <a:pt x="8250704" y="0"/>
                </a:lnTo>
                <a:lnTo>
                  <a:pt x="8250704" y="5001990"/>
                </a:lnTo>
                <a:lnTo>
                  <a:pt x="0" y="5001990"/>
                </a:lnTo>
                <a:lnTo>
                  <a:pt x="0" y="0"/>
                </a:lnTo>
                <a:close/>
              </a:path>
            </a:pathLst>
          </a:custGeom>
          <a:blipFill>
            <a:blip r:embed="rId6"/>
            <a:stretch>
              <a:fillRect/>
            </a:stretch>
          </a:blipFill>
        </p:spPr>
        <p:txBody>
          <a:bodyPr/>
          <a:lstStyle/>
          <a:p>
            <a:endParaRPr lang="es-MX"/>
          </a:p>
        </p:txBody>
      </p:sp>
      <p:sp>
        <p:nvSpPr>
          <p:cNvPr id="12" name="TextBox 12"/>
          <p:cNvSpPr txBox="1"/>
          <p:nvPr/>
        </p:nvSpPr>
        <p:spPr>
          <a:xfrm>
            <a:off x="1147283" y="8698128"/>
            <a:ext cx="7366780" cy="1166495"/>
          </a:xfrm>
          <a:prstGeom prst="rect">
            <a:avLst/>
          </a:prstGeom>
        </p:spPr>
        <p:txBody>
          <a:bodyPr lIns="0" tIns="0" rIns="0" bIns="0" rtlCol="0" anchor="t">
            <a:spAutoFit/>
          </a:bodyPr>
          <a:lstStyle/>
          <a:p>
            <a:pPr algn="ctr">
              <a:lnSpc>
                <a:spcPts val="2380"/>
              </a:lnSpc>
              <a:spcBef>
                <a:spcPct val="0"/>
              </a:spcBef>
            </a:pPr>
            <a:r>
              <a:rPr lang="en-US" sz="1700">
                <a:solidFill>
                  <a:srgbClr val="F5FBFE"/>
                </a:solidFill>
                <a:latin typeface="Canva Sans"/>
                <a:ea typeface="Canva Sans"/>
                <a:cs typeface="Canva Sans"/>
                <a:sym typeface="Canva Sans"/>
              </a:rPr>
              <a:t>Figura 9. Hábitat marino-costero de </a:t>
            </a:r>
            <a:r>
              <a:rPr lang="en-US" sz="1700" i="1">
                <a:solidFill>
                  <a:srgbClr val="F5FBFE"/>
                </a:solidFill>
                <a:latin typeface="Canva Sans Italics"/>
                <a:ea typeface="Canva Sans Italics"/>
                <a:cs typeface="Canva Sans Italics"/>
                <a:sym typeface="Canva Sans Italics"/>
              </a:rPr>
              <a:t>Durinskia yucatanensis</a:t>
            </a:r>
            <a:r>
              <a:rPr lang="en-US" sz="1700">
                <a:solidFill>
                  <a:srgbClr val="F5FBFE"/>
                </a:solidFill>
                <a:latin typeface="Canva Sans"/>
                <a:ea typeface="Canva Sans"/>
                <a:cs typeface="Canva Sans"/>
                <a:sym typeface="Canva Sans"/>
              </a:rPr>
              <a:t> en el norte de Yucatán, Golfo de México. Se muestran los sitios de muestreo y micrografías electrónicas de su morfología tecal. Adaptado de Okolodkov et al. (2024).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grpSp>
        <p:nvGrpSpPr>
          <p:cNvPr id="3" name="Group 3"/>
          <p:cNvGrpSpPr/>
          <p:nvPr/>
        </p:nvGrpSpPr>
        <p:grpSpPr>
          <a:xfrm>
            <a:off x="4422775" y="8587544"/>
            <a:ext cx="7545118" cy="1063193"/>
            <a:chOff x="0" y="0"/>
            <a:chExt cx="1987192" cy="280018"/>
          </a:xfrm>
        </p:grpSpPr>
        <p:sp>
          <p:nvSpPr>
            <p:cNvPr id="4" name="Freeform 4"/>
            <p:cNvSpPr/>
            <p:nvPr/>
          </p:nvSpPr>
          <p:spPr>
            <a:xfrm>
              <a:off x="0" y="0"/>
              <a:ext cx="1987191" cy="280018"/>
            </a:xfrm>
            <a:custGeom>
              <a:avLst/>
              <a:gdLst/>
              <a:ahLst/>
              <a:cxnLst/>
              <a:rect l="l" t="t" r="r" b="b"/>
              <a:pathLst>
                <a:path w="1987191" h="280018">
                  <a:moveTo>
                    <a:pt x="102608" y="0"/>
                  </a:moveTo>
                  <a:lnTo>
                    <a:pt x="1884583" y="0"/>
                  </a:lnTo>
                  <a:cubicBezTo>
                    <a:pt x="1941252" y="0"/>
                    <a:pt x="1987191" y="45939"/>
                    <a:pt x="1987191" y="102608"/>
                  </a:cubicBezTo>
                  <a:lnTo>
                    <a:pt x="1987191" y="177410"/>
                  </a:lnTo>
                  <a:cubicBezTo>
                    <a:pt x="1987191" y="234079"/>
                    <a:pt x="1941252" y="280018"/>
                    <a:pt x="1884583" y="280018"/>
                  </a:cubicBezTo>
                  <a:lnTo>
                    <a:pt x="102608" y="280018"/>
                  </a:lnTo>
                  <a:cubicBezTo>
                    <a:pt x="45939" y="280018"/>
                    <a:pt x="0" y="234079"/>
                    <a:pt x="0" y="177410"/>
                  </a:cubicBezTo>
                  <a:lnTo>
                    <a:pt x="0" y="102608"/>
                  </a:lnTo>
                  <a:cubicBezTo>
                    <a:pt x="0" y="45939"/>
                    <a:pt x="45939" y="0"/>
                    <a:pt x="102608" y="0"/>
                  </a:cubicBezTo>
                  <a:close/>
                </a:path>
              </a:pathLst>
            </a:custGeom>
            <a:ln w="19050" cap="rnd">
              <a:solidFill>
                <a:srgbClr val="FFFFFF"/>
              </a:solidFill>
              <a:prstDash val="solid"/>
              <a:round/>
            </a:ln>
          </p:spPr>
          <p:txBody>
            <a:bodyPr/>
            <a:lstStyle/>
            <a:p>
              <a:endParaRPr lang="es-MX"/>
            </a:p>
          </p:txBody>
        </p:sp>
        <p:sp>
          <p:nvSpPr>
            <p:cNvPr id="5" name="TextBox 5"/>
            <p:cNvSpPr txBox="1"/>
            <p:nvPr/>
          </p:nvSpPr>
          <p:spPr>
            <a:xfrm>
              <a:off x="0" y="-38100"/>
              <a:ext cx="1987192" cy="318118"/>
            </a:xfrm>
            <a:prstGeom prst="rect">
              <a:avLst/>
            </a:prstGeom>
          </p:spPr>
          <p:txBody>
            <a:bodyPr lIns="50800" tIns="50800" rIns="50800" bIns="50800" rtlCol="0" anchor="ctr"/>
            <a:lstStyle/>
            <a:p>
              <a:pPr algn="ctr">
                <a:lnSpc>
                  <a:spcPts val="2659"/>
                </a:lnSpc>
                <a:spcBef>
                  <a:spcPct val="0"/>
                </a:spcBef>
              </a:pPr>
              <a:endParaRPr/>
            </a:p>
          </p:txBody>
        </p:sp>
      </p:grpSp>
      <p:sp>
        <p:nvSpPr>
          <p:cNvPr id="6" name="Freeform 6"/>
          <p:cNvSpPr/>
          <p:nvPr/>
        </p:nvSpPr>
        <p:spPr>
          <a:xfrm>
            <a:off x="4207374" y="4291653"/>
            <a:ext cx="7975920" cy="3931313"/>
          </a:xfrm>
          <a:custGeom>
            <a:avLst/>
            <a:gdLst/>
            <a:ahLst/>
            <a:cxnLst/>
            <a:rect l="l" t="t" r="r" b="b"/>
            <a:pathLst>
              <a:path w="7975920" h="3931313">
                <a:moveTo>
                  <a:pt x="0" y="0"/>
                </a:moveTo>
                <a:lnTo>
                  <a:pt x="7975920" y="0"/>
                </a:lnTo>
                <a:lnTo>
                  <a:pt x="7975920" y="3931313"/>
                </a:lnTo>
                <a:lnTo>
                  <a:pt x="0" y="3931313"/>
                </a:lnTo>
                <a:lnTo>
                  <a:pt x="0" y="0"/>
                </a:lnTo>
                <a:close/>
              </a:path>
            </a:pathLst>
          </a:custGeom>
          <a:blipFill>
            <a:blip r:embed="rId3"/>
            <a:stretch>
              <a:fillRect/>
            </a:stretch>
          </a:blipFill>
        </p:spPr>
        <p:txBody>
          <a:bodyPr/>
          <a:lstStyle/>
          <a:p>
            <a:endParaRPr lang="es-MX"/>
          </a:p>
        </p:txBody>
      </p:sp>
      <p:sp>
        <p:nvSpPr>
          <p:cNvPr id="7" name="Freeform 7"/>
          <p:cNvSpPr/>
          <p:nvPr/>
        </p:nvSpPr>
        <p:spPr>
          <a:xfrm>
            <a:off x="429864" y="1295008"/>
            <a:ext cx="6487885" cy="3479814"/>
          </a:xfrm>
          <a:custGeom>
            <a:avLst/>
            <a:gdLst/>
            <a:ahLst/>
            <a:cxnLst/>
            <a:rect l="l" t="t" r="r" b="b"/>
            <a:pathLst>
              <a:path w="6487885" h="3479814">
                <a:moveTo>
                  <a:pt x="0" y="0"/>
                </a:moveTo>
                <a:lnTo>
                  <a:pt x="6487885" y="0"/>
                </a:lnTo>
                <a:lnTo>
                  <a:pt x="6487885" y="3479815"/>
                </a:lnTo>
                <a:lnTo>
                  <a:pt x="0" y="3479815"/>
                </a:lnTo>
                <a:lnTo>
                  <a:pt x="0" y="0"/>
                </a:lnTo>
                <a:close/>
              </a:path>
            </a:pathLst>
          </a:custGeom>
          <a:blipFill>
            <a:blip r:embed="rId4"/>
            <a:stretch>
              <a:fillRect l="-8637" t="-482"/>
            </a:stretch>
          </a:blipFill>
        </p:spPr>
        <p:txBody>
          <a:bodyPr/>
          <a:lstStyle/>
          <a:p>
            <a:endParaRPr lang="es-MX"/>
          </a:p>
        </p:txBody>
      </p:sp>
      <p:sp>
        <p:nvSpPr>
          <p:cNvPr id="8" name="Freeform 8"/>
          <p:cNvSpPr/>
          <p:nvPr/>
        </p:nvSpPr>
        <p:spPr>
          <a:xfrm>
            <a:off x="12183294" y="5358181"/>
            <a:ext cx="5391905" cy="4527166"/>
          </a:xfrm>
          <a:custGeom>
            <a:avLst/>
            <a:gdLst/>
            <a:ahLst/>
            <a:cxnLst/>
            <a:rect l="l" t="t" r="r" b="b"/>
            <a:pathLst>
              <a:path w="5391905" h="4527166">
                <a:moveTo>
                  <a:pt x="0" y="0"/>
                </a:moveTo>
                <a:lnTo>
                  <a:pt x="5391905" y="0"/>
                </a:lnTo>
                <a:lnTo>
                  <a:pt x="5391905" y="4527166"/>
                </a:lnTo>
                <a:lnTo>
                  <a:pt x="0" y="4527166"/>
                </a:lnTo>
                <a:lnTo>
                  <a:pt x="0" y="0"/>
                </a:lnTo>
                <a:close/>
              </a:path>
            </a:pathLst>
          </a:custGeom>
          <a:blipFill>
            <a:blip r:embed="rId5"/>
            <a:stretch>
              <a:fillRect/>
            </a:stretch>
          </a:blipFill>
        </p:spPr>
        <p:txBody>
          <a:bodyPr/>
          <a:lstStyle/>
          <a:p>
            <a:endParaRPr lang="es-MX"/>
          </a:p>
        </p:txBody>
      </p:sp>
      <p:sp>
        <p:nvSpPr>
          <p:cNvPr id="9" name="TextBox 9"/>
          <p:cNvSpPr txBox="1"/>
          <p:nvPr/>
        </p:nvSpPr>
        <p:spPr>
          <a:xfrm>
            <a:off x="2900323" y="421248"/>
            <a:ext cx="12783811" cy="873760"/>
          </a:xfrm>
          <a:prstGeom prst="rect">
            <a:avLst/>
          </a:prstGeom>
        </p:spPr>
        <p:txBody>
          <a:bodyPr lIns="0" tIns="0" rIns="0" bIns="0" rtlCol="0" anchor="t">
            <a:spAutoFit/>
          </a:bodyPr>
          <a:lstStyle/>
          <a:p>
            <a:pPr algn="ctr">
              <a:lnSpc>
                <a:spcPts val="6379"/>
              </a:lnSpc>
            </a:pPr>
            <a:r>
              <a:rPr lang="en-US" sz="5799" b="1">
                <a:solidFill>
                  <a:srgbClr val="FFFFFF"/>
                </a:solidFill>
                <a:latin typeface="Hagrid Ultra-Bold"/>
                <a:ea typeface="Hagrid Ultra-Bold"/>
                <a:cs typeface="Hagrid Ultra-Bold"/>
                <a:sym typeface="Hagrid Ultra-Bold"/>
              </a:rPr>
              <a:t>Hábitat</a:t>
            </a:r>
          </a:p>
        </p:txBody>
      </p:sp>
      <p:sp>
        <p:nvSpPr>
          <p:cNvPr id="10" name="TextBox 10"/>
          <p:cNvSpPr txBox="1"/>
          <p:nvPr/>
        </p:nvSpPr>
        <p:spPr>
          <a:xfrm>
            <a:off x="4971595" y="8696548"/>
            <a:ext cx="6469957" cy="816610"/>
          </a:xfrm>
          <a:prstGeom prst="rect">
            <a:avLst/>
          </a:prstGeom>
        </p:spPr>
        <p:txBody>
          <a:bodyPr lIns="0" tIns="0" rIns="0" bIns="0" rtlCol="0" anchor="t">
            <a:spAutoFit/>
          </a:bodyPr>
          <a:lstStyle/>
          <a:p>
            <a:pPr algn="ctr">
              <a:lnSpc>
                <a:spcPts val="2240"/>
              </a:lnSpc>
              <a:spcBef>
                <a:spcPct val="0"/>
              </a:spcBef>
            </a:pPr>
            <a:r>
              <a:rPr lang="en-US" sz="1600">
                <a:solidFill>
                  <a:srgbClr val="FFFFFF"/>
                </a:solidFill>
                <a:latin typeface="Canva Sans"/>
                <a:ea typeface="Canva Sans"/>
                <a:cs typeface="Canva Sans"/>
                <a:sym typeface="Canva Sans"/>
              </a:rPr>
              <a:t>Figura 8. Sitios de agua dulce en Xochimilco, México, donde se ha observado </a:t>
            </a:r>
            <a:r>
              <a:rPr lang="en-US" sz="1600" i="1">
                <a:solidFill>
                  <a:srgbClr val="FFFFFF"/>
                </a:solidFill>
                <a:latin typeface="Canva Sans Italics"/>
                <a:ea typeface="Canva Sans Italics"/>
                <a:cs typeface="Canva Sans Italics"/>
                <a:sym typeface="Canva Sans Italics"/>
              </a:rPr>
              <a:t>Durinskia baltica</a:t>
            </a:r>
            <a:r>
              <a:rPr lang="en-US" sz="1600">
                <a:solidFill>
                  <a:srgbClr val="FFFFFF"/>
                </a:solidFill>
                <a:latin typeface="Canva Sans"/>
                <a:ea typeface="Canva Sans"/>
                <a:cs typeface="Canva Sans"/>
                <a:sym typeface="Canva Sans"/>
              </a:rPr>
              <a:t>, y microfotografías de células vivas de la especie. Adaptado de Lira et al. (2017).</a:t>
            </a:r>
          </a:p>
        </p:txBody>
      </p:sp>
      <p:pic>
        <p:nvPicPr>
          <p:cNvPr id="12" name="Imagen 11">
            <a:extLst>
              <a:ext uri="{FF2B5EF4-FFF2-40B4-BE49-F238E27FC236}">
                <a16:creationId xmlns:a16="http://schemas.microsoft.com/office/drawing/2014/main" id="{E1F84B38-9B38-7229-FC84-C9326B5162F1}"/>
              </a:ext>
            </a:extLst>
          </p:cNvPr>
          <p:cNvPicPr>
            <a:picLocks noChangeAspect="1"/>
          </p:cNvPicPr>
          <p:nvPr/>
        </p:nvPicPr>
        <p:blipFill>
          <a:blip r:embed="rId6"/>
          <a:stretch>
            <a:fillRect/>
          </a:stretch>
        </p:blipFill>
        <p:spPr>
          <a:xfrm>
            <a:off x="7797552" y="1370031"/>
            <a:ext cx="10060584" cy="301666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grpSp>
        <p:nvGrpSpPr>
          <p:cNvPr id="5" name="Group 5"/>
          <p:cNvGrpSpPr/>
          <p:nvPr/>
        </p:nvGrpSpPr>
        <p:grpSpPr>
          <a:xfrm>
            <a:off x="741485" y="7754653"/>
            <a:ext cx="17150365" cy="2234203"/>
            <a:chOff x="0" y="0"/>
            <a:chExt cx="4516969" cy="588432"/>
          </a:xfrm>
        </p:grpSpPr>
        <p:sp>
          <p:nvSpPr>
            <p:cNvPr id="6" name="Freeform 6"/>
            <p:cNvSpPr/>
            <p:nvPr/>
          </p:nvSpPr>
          <p:spPr>
            <a:xfrm>
              <a:off x="0" y="0"/>
              <a:ext cx="4516968" cy="588432"/>
            </a:xfrm>
            <a:custGeom>
              <a:avLst/>
              <a:gdLst/>
              <a:ahLst/>
              <a:cxnLst/>
              <a:rect l="l" t="t" r="r" b="b"/>
              <a:pathLst>
                <a:path w="4516968" h="588432">
                  <a:moveTo>
                    <a:pt x="45141" y="0"/>
                  </a:moveTo>
                  <a:lnTo>
                    <a:pt x="4471827" y="0"/>
                  </a:lnTo>
                  <a:cubicBezTo>
                    <a:pt x="4496758" y="0"/>
                    <a:pt x="4516968" y="20211"/>
                    <a:pt x="4516968" y="45141"/>
                  </a:cubicBezTo>
                  <a:lnTo>
                    <a:pt x="4516968" y="543291"/>
                  </a:lnTo>
                  <a:cubicBezTo>
                    <a:pt x="4516968" y="568222"/>
                    <a:pt x="4496758" y="588432"/>
                    <a:pt x="4471827" y="588432"/>
                  </a:cubicBezTo>
                  <a:lnTo>
                    <a:pt x="45141" y="588432"/>
                  </a:lnTo>
                  <a:cubicBezTo>
                    <a:pt x="20211" y="588432"/>
                    <a:pt x="0" y="568222"/>
                    <a:pt x="0" y="543291"/>
                  </a:cubicBezTo>
                  <a:lnTo>
                    <a:pt x="0" y="45141"/>
                  </a:lnTo>
                  <a:cubicBezTo>
                    <a:pt x="0" y="20211"/>
                    <a:pt x="20211" y="0"/>
                    <a:pt x="45141" y="0"/>
                  </a:cubicBezTo>
                  <a:close/>
                </a:path>
              </a:pathLst>
            </a:custGeom>
            <a:ln w="19050" cap="rnd">
              <a:solidFill>
                <a:srgbClr val="FFFFFF"/>
              </a:solidFill>
              <a:prstDash val="solid"/>
              <a:round/>
            </a:ln>
          </p:spPr>
          <p:txBody>
            <a:bodyPr/>
            <a:lstStyle/>
            <a:p>
              <a:endParaRPr lang="es-MX"/>
            </a:p>
          </p:txBody>
        </p:sp>
        <p:sp>
          <p:nvSpPr>
            <p:cNvPr id="7" name="TextBox 7"/>
            <p:cNvSpPr txBox="1"/>
            <p:nvPr/>
          </p:nvSpPr>
          <p:spPr>
            <a:xfrm>
              <a:off x="0" y="-38100"/>
              <a:ext cx="4516969" cy="626532"/>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4953373" y="1958433"/>
            <a:ext cx="8473177" cy="5362176"/>
          </a:xfrm>
          <a:custGeom>
            <a:avLst/>
            <a:gdLst/>
            <a:ahLst/>
            <a:cxnLst/>
            <a:rect l="l" t="t" r="r" b="b"/>
            <a:pathLst>
              <a:path w="8473177" h="5362176">
                <a:moveTo>
                  <a:pt x="0" y="0"/>
                </a:moveTo>
                <a:lnTo>
                  <a:pt x="8473177" y="0"/>
                </a:lnTo>
                <a:lnTo>
                  <a:pt x="8473177" y="5362176"/>
                </a:lnTo>
                <a:lnTo>
                  <a:pt x="0" y="5362176"/>
                </a:lnTo>
                <a:lnTo>
                  <a:pt x="0" y="0"/>
                </a:lnTo>
                <a:close/>
              </a:path>
            </a:pathLst>
          </a:custGeom>
          <a:blipFill>
            <a:blip r:embed="rId4"/>
            <a:stretch>
              <a:fillRect/>
            </a:stretch>
          </a:blipFill>
        </p:spPr>
        <p:txBody>
          <a:bodyPr/>
          <a:lstStyle/>
          <a:p>
            <a:endParaRPr lang="es-MX"/>
          </a:p>
        </p:txBody>
      </p:sp>
      <p:sp>
        <p:nvSpPr>
          <p:cNvPr id="9" name="TextBox 9"/>
          <p:cNvSpPr txBox="1"/>
          <p:nvPr/>
        </p:nvSpPr>
        <p:spPr>
          <a:xfrm>
            <a:off x="2752094" y="376779"/>
            <a:ext cx="12783811" cy="873760"/>
          </a:xfrm>
          <a:prstGeom prst="rect">
            <a:avLst/>
          </a:prstGeom>
        </p:spPr>
        <p:txBody>
          <a:bodyPr lIns="0" tIns="0" rIns="0" bIns="0" rtlCol="0" anchor="t">
            <a:spAutoFit/>
          </a:bodyPr>
          <a:lstStyle/>
          <a:p>
            <a:pPr algn="ctr">
              <a:lnSpc>
                <a:spcPts val="6379"/>
              </a:lnSpc>
            </a:pPr>
            <a:r>
              <a:rPr lang="en-US" sz="5799" b="1">
                <a:solidFill>
                  <a:srgbClr val="FFFFFF"/>
                </a:solidFill>
                <a:latin typeface="Hagrid Ultra-Bold"/>
                <a:ea typeface="Hagrid Ultra-Bold"/>
                <a:cs typeface="Hagrid Ultra-Bold"/>
                <a:sym typeface="Hagrid Ultra-Bold"/>
              </a:rPr>
              <a:t>Importancia</a:t>
            </a:r>
          </a:p>
        </p:txBody>
      </p:sp>
      <p:sp>
        <p:nvSpPr>
          <p:cNvPr id="10" name="TextBox 10"/>
          <p:cNvSpPr txBox="1"/>
          <p:nvPr/>
        </p:nvSpPr>
        <p:spPr>
          <a:xfrm>
            <a:off x="1270276" y="7962435"/>
            <a:ext cx="16092784" cy="1837690"/>
          </a:xfrm>
          <a:prstGeom prst="rect">
            <a:avLst/>
          </a:prstGeom>
        </p:spPr>
        <p:txBody>
          <a:bodyPr lIns="0" tIns="0" rIns="0" bIns="0" rtlCol="0" anchor="t">
            <a:spAutoFit/>
          </a:bodyPr>
          <a:lstStyle/>
          <a:p>
            <a:pPr algn="ctr">
              <a:lnSpc>
                <a:spcPts val="2419"/>
              </a:lnSpc>
            </a:pPr>
            <a:r>
              <a:rPr lang="en-US" sz="2199" i="1">
                <a:solidFill>
                  <a:srgbClr val="FFFFFF"/>
                </a:solidFill>
                <a:latin typeface="Canva Sans Italics"/>
                <a:ea typeface="Canva Sans Italics"/>
                <a:cs typeface="Canva Sans Italics"/>
                <a:sym typeface="Canva Sans Italics"/>
              </a:rPr>
              <a:t>Durinskia baltica </a:t>
            </a:r>
            <a:r>
              <a:rPr lang="en-US" sz="2199">
                <a:solidFill>
                  <a:srgbClr val="FFFFFF"/>
                </a:solidFill>
                <a:latin typeface="Canva Sans"/>
                <a:ea typeface="Canva Sans"/>
                <a:cs typeface="Canva Sans"/>
                <a:sym typeface="Canva Sans"/>
              </a:rPr>
              <a:t>es importante porque funciona como modelo para estudiar la endosimbiosis terciaria entre un dinoflagelado hospedero y una diatomea endosimbionte. Hehenberger et al. (2016) muestran que esta relación no es solo estructural, sino también funcional, ya que ambos organismos parecen mantenerse asociados mediante intercambio metabólico. En particular, el endosimbionte fotosintético podría transferir compuestos carbonados, como triosas fosfato o hexosas fosfato, que el hospedero aprovecharía y almacenaría en forma de almidón. Así, </a:t>
            </a:r>
            <a:r>
              <a:rPr lang="en-US" sz="2199" i="1">
                <a:solidFill>
                  <a:srgbClr val="FFFFFF"/>
                </a:solidFill>
                <a:latin typeface="Canva Sans Italics"/>
                <a:ea typeface="Canva Sans Italics"/>
                <a:cs typeface="Canva Sans Italics"/>
                <a:sym typeface="Canva Sans Italics"/>
              </a:rPr>
              <a:t>D. baltica</a:t>
            </a:r>
            <a:r>
              <a:rPr lang="en-US" sz="2199">
                <a:solidFill>
                  <a:srgbClr val="FFFFFF"/>
                </a:solidFill>
                <a:latin typeface="Canva Sans"/>
                <a:ea typeface="Canva Sans"/>
                <a:cs typeface="Canva Sans"/>
                <a:sym typeface="Canva Sans"/>
              </a:rPr>
              <a:t> ayuda a entender la integración metabólica entre dos organismos eucariotas dentro de una misma célula.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r="-17170" b="-29559"/>
            </a:stretch>
          </a:blipFill>
        </p:spPr>
        <p:txBody>
          <a:bodyPr/>
          <a:lstStyle/>
          <a:p>
            <a:endParaRPr lang="es-MX"/>
          </a:p>
        </p:txBody>
      </p:sp>
      <p:sp>
        <p:nvSpPr>
          <p:cNvPr id="3" name="Freeform 3"/>
          <p:cNvSpPr/>
          <p:nvPr/>
        </p:nvSpPr>
        <p:spPr>
          <a:xfrm>
            <a:off x="1028700" y="1617196"/>
            <a:ext cx="5179888" cy="7211450"/>
          </a:xfrm>
          <a:custGeom>
            <a:avLst/>
            <a:gdLst/>
            <a:ahLst/>
            <a:cxnLst/>
            <a:rect l="l" t="t" r="r" b="b"/>
            <a:pathLst>
              <a:path w="5179888" h="7211450">
                <a:moveTo>
                  <a:pt x="0" y="0"/>
                </a:moveTo>
                <a:lnTo>
                  <a:pt x="5179888" y="0"/>
                </a:lnTo>
                <a:lnTo>
                  <a:pt x="5179888" y="7211450"/>
                </a:lnTo>
                <a:lnTo>
                  <a:pt x="0" y="7211450"/>
                </a:lnTo>
                <a:lnTo>
                  <a:pt x="0" y="0"/>
                </a:lnTo>
                <a:close/>
              </a:path>
            </a:pathLst>
          </a:custGeom>
          <a:blipFill>
            <a:blip r:embed="rId3"/>
            <a:stretch>
              <a:fillRect/>
            </a:stretch>
          </a:blipFill>
        </p:spPr>
        <p:txBody>
          <a:bodyPr/>
          <a:lstStyle/>
          <a:p>
            <a:endParaRPr lang="es-MX"/>
          </a:p>
        </p:txBody>
      </p:sp>
      <p:sp>
        <p:nvSpPr>
          <p:cNvPr id="4" name="TextBox 4"/>
          <p:cNvSpPr txBox="1"/>
          <p:nvPr/>
        </p:nvSpPr>
        <p:spPr>
          <a:xfrm>
            <a:off x="0" y="9239519"/>
            <a:ext cx="17961896" cy="656590"/>
          </a:xfrm>
          <a:prstGeom prst="rect">
            <a:avLst/>
          </a:prstGeom>
        </p:spPr>
        <p:txBody>
          <a:bodyPr lIns="0" tIns="0" rIns="0" bIns="0" rtlCol="0" anchor="t">
            <a:spAutoFit/>
          </a:bodyPr>
          <a:lstStyle/>
          <a:p>
            <a:pPr algn="ctr">
              <a:lnSpc>
                <a:spcPts val="2659"/>
              </a:lnSpc>
              <a:spcBef>
                <a:spcPct val="0"/>
              </a:spcBef>
            </a:pPr>
            <a:r>
              <a:rPr lang="en-US" sz="1899">
                <a:solidFill>
                  <a:srgbClr val="FDFEFD"/>
                </a:solidFill>
                <a:latin typeface="Canva Sans"/>
                <a:ea typeface="Canva Sans"/>
                <a:cs typeface="Canva Sans"/>
                <a:sym typeface="Canva Sans"/>
              </a:rPr>
              <a:t>Baker, A. L. Photosynthetic Dinophyceae. PhycoKey. University of New Hampshire. Recuperado el 19 de mayo de 2026, de https://cfb.unh.edu/phycokey/Choices/Dinophyceae/PS_dinos/PS_dinos_key.html</a:t>
            </a:r>
          </a:p>
        </p:txBody>
      </p:sp>
      <p:sp>
        <p:nvSpPr>
          <p:cNvPr id="5" name="TextBox 5"/>
          <p:cNvSpPr txBox="1"/>
          <p:nvPr/>
        </p:nvSpPr>
        <p:spPr>
          <a:xfrm>
            <a:off x="2752094" y="615633"/>
            <a:ext cx="12783811" cy="835660"/>
          </a:xfrm>
          <a:prstGeom prst="rect">
            <a:avLst/>
          </a:prstGeom>
        </p:spPr>
        <p:txBody>
          <a:bodyPr lIns="0" tIns="0" rIns="0" bIns="0" rtlCol="0" anchor="t">
            <a:spAutoFit/>
          </a:bodyPr>
          <a:lstStyle/>
          <a:p>
            <a:pPr algn="ctr">
              <a:lnSpc>
                <a:spcPts val="6379"/>
              </a:lnSpc>
            </a:pPr>
            <a:r>
              <a:rPr lang="en-US" sz="5799" b="1">
                <a:solidFill>
                  <a:srgbClr val="FFFFFF"/>
                </a:solidFill>
                <a:latin typeface="Canva Sans Bold"/>
                <a:ea typeface="Canva Sans Bold"/>
                <a:cs typeface="Canva Sans Bold"/>
                <a:sym typeface="Canva Sans Bold"/>
              </a:rPr>
              <a:t>Special Acknowledgment</a:t>
            </a:r>
          </a:p>
        </p:txBody>
      </p:sp>
      <p:sp>
        <p:nvSpPr>
          <p:cNvPr id="6" name="TextBox 6"/>
          <p:cNvSpPr txBox="1"/>
          <p:nvPr/>
        </p:nvSpPr>
        <p:spPr>
          <a:xfrm>
            <a:off x="9542691" y="3122006"/>
            <a:ext cx="5993215" cy="3815422"/>
          </a:xfrm>
          <a:prstGeom prst="rect">
            <a:avLst/>
          </a:prstGeom>
        </p:spPr>
        <p:txBody>
          <a:bodyPr lIns="0" tIns="0" rIns="0" bIns="0" rtlCol="0" anchor="t">
            <a:spAutoFit/>
          </a:bodyPr>
          <a:lstStyle/>
          <a:p>
            <a:pPr algn="ctr">
              <a:lnSpc>
                <a:spcPts val="3769"/>
              </a:lnSpc>
              <a:spcBef>
                <a:spcPct val="0"/>
              </a:spcBef>
            </a:pPr>
            <a:r>
              <a:rPr lang="en-US" sz="3426" b="1">
                <a:solidFill>
                  <a:srgbClr val="F5FBFE"/>
                </a:solidFill>
                <a:latin typeface="Canva Sans Bold"/>
                <a:ea typeface="Canva Sans Bold"/>
                <a:cs typeface="Canva Sans Bold"/>
                <a:sym typeface="Canva Sans Bold"/>
              </a:rPr>
              <a:t>Special thanks to Dr. A. L. Baker, Associate Professor Emeritus of Biological Sciences at the University of New Hampshire, for his kindness and for sharing materials related to Durinskia and PhycoKey.</a:t>
            </a:r>
          </a:p>
        </p:txBody>
      </p:sp>
      <p:grpSp>
        <p:nvGrpSpPr>
          <p:cNvPr id="7" name="Group 7"/>
          <p:cNvGrpSpPr/>
          <p:nvPr/>
        </p:nvGrpSpPr>
        <p:grpSpPr>
          <a:xfrm>
            <a:off x="8423349" y="2042146"/>
            <a:ext cx="8231899" cy="6361551"/>
            <a:chOff x="0" y="0"/>
            <a:chExt cx="2168072" cy="1675470"/>
          </a:xfrm>
        </p:grpSpPr>
        <p:sp>
          <p:nvSpPr>
            <p:cNvPr id="8" name="Freeform 8"/>
            <p:cNvSpPr/>
            <p:nvPr/>
          </p:nvSpPr>
          <p:spPr>
            <a:xfrm>
              <a:off x="0" y="0"/>
              <a:ext cx="2168072" cy="1675470"/>
            </a:xfrm>
            <a:custGeom>
              <a:avLst/>
              <a:gdLst/>
              <a:ahLst/>
              <a:cxnLst/>
              <a:rect l="l" t="t" r="r" b="b"/>
              <a:pathLst>
                <a:path w="2168072" h="1675470">
                  <a:moveTo>
                    <a:pt x="31976" y="0"/>
                  </a:moveTo>
                  <a:lnTo>
                    <a:pt x="2136096" y="0"/>
                  </a:lnTo>
                  <a:cubicBezTo>
                    <a:pt x="2144576" y="0"/>
                    <a:pt x="2152710" y="3369"/>
                    <a:pt x="2158706" y="9366"/>
                  </a:cubicBezTo>
                  <a:cubicBezTo>
                    <a:pt x="2164703" y="15362"/>
                    <a:pt x="2168072" y="23496"/>
                    <a:pt x="2168072" y="31976"/>
                  </a:cubicBezTo>
                  <a:lnTo>
                    <a:pt x="2168072" y="1643494"/>
                  </a:lnTo>
                  <a:cubicBezTo>
                    <a:pt x="2168072" y="1651975"/>
                    <a:pt x="2164703" y="1660108"/>
                    <a:pt x="2158706" y="1666105"/>
                  </a:cubicBezTo>
                  <a:cubicBezTo>
                    <a:pt x="2152710" y="1672101"/>
                    <a:pt x="2144576" y="1675470"/>
                    <a:pt x="2136096" y="1675470"/>
                  </a:cubicBezTo>
                  <a:lnTo>
                    <a:pt x="31976" y="1675470"/>
                  </a:lnTo>
                  <a:cubicBezTo>
                    <a:pt x="23496" y="1675470"/>
                    <a:pt x="15362" y="1672101"/>
                    <a:pt x="9366" y="1666105"/>
                  </a:cubicBezTo>
                  <a:cubicBezTo>
                    <a:pt x="3369" y="1660108"/>
                    <a:pt x="0" y="1651975"/>
                    <a:pt x="0" y="1643494"/>
                  </a:cubicBezTo>
                  <a:lnTo>
                    <a:pt x="0" y="31976"/>
                  </a:lnTo>
                  <a:cubicBezTo>
                    <a:pt x="0" y="23496"/>
                    <a:pt x="3369" y="15362"/>
                    <a:pt x="9366" y="9366"/>
                  </a:cubicBezTo>
                  <a:cubicBezTo>
                    <a:pt x="15362" y="3369"/>
                    <a:pt x="23496" y="0"/>
                    <a:pt x="31976" y="0"/>
                  </a:cubicBezTo>
                  <a:close/>
                </a:path>
              </a:pathLst>
            </a:custGeom>
            <a:solidFill>
              <a:srgbClr val="FFFFFF">
                <a:alpha val="26667"/>
              </a:srgbClr>
            </a:solidFill>
            <a:ln cap="rnd">
              <a:noFill/>
              <a:prstDash val="solid"/>
              <a:round/>
            </a:ln>
          </p:spPr>
          <p:txBody>
            <a:bodyPr/>
            <a:lstStyle/>
            <a:p>
              <a:endParaRPr lang="es-MX"/>
            </a:p>
          </p:txBody>
        </p:sp>
        <p:sp>
          <p:nvSpPr>
            <p:cNvPr id="9" name="TextBox 9"/>
            <p:cNvSpPr txBox="1"/>
            <p:nvPr/>
          </p:nvSpPr>
          <p:spPr>
            <a:xfrm>
              <a:off x="0" y="-38100"/>
              <a:ext cx="2168072" cy="1713570"/>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r="-17170" b="-29559"/>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grpSp>
        <p:nvGrpSpPr>
          <p:cNvPr id="5" name="Group 5"/>
          <p:cNvGrpSpPr/>
          <p:nvPr/>
        </p:nvGrpSpPr>
        <p:grpSpPr>
          <a:xfrm>
            <a:off x="1581503" y="92448"/>
            <a:ext cx="14917473" cy="9968697"/>
            <a:chOff x="0" y="0"/>
            <a:chExt cx="3928882" cy="2625500"/>
          </a:xfrm>
        </p:grpSpPr>
        <p:sp>
          <p:nvSpPr>
            <p:cNvPr id="6" name="Freeform 6"/>
            <p:cNvSpPr/>
            <p:nvPr/>
          </p:nvSpPr>
          <p:spPr>
            <a:xfrm>
              <a:off x="0" y="0"/>
              <a:ext cx="3928882" cy="2625500"/>
            </a:xfrm>
            <a:custGeom>
              <a:avLst/>
              <a:gdLst/>
              <a:ahLst/>
              <a:cxnLst/>
              <a:rect l="l" t="t" r="r" b="b"/>
              <a:pathLst>
                <a:path w="3928882" h="2625500">
                  <a:moveTo>
                    <a:pt x="51898" y="0"/>
                  </a:moveTo>
                  <a:lnTo>
                    <a:pt x="3876983" y="0"/>
                  </a:lnTo>
                  <a:cubicBezTo>
                    <a:pt x="3905646" y="0"/>
                    <a:pt x="3928882" y="23236"/>
                    <a:pt x="3928882" y="51898"/>
                  </a:cubicBezTo>
                  <a:lnTo>
                    <a:pt x="3928882" y="2573602"/>
                  </a:lnTo>
                  <a:cubicBezTo>
                    <a:pt x="3928882" y="2602265"/>
                    <a:pt x="3905646" y="2625500"/>
                    <a:pt x="3876983" y="2625500"/>
                  </a:cubicBezTo>
                  <a:lnTo>
                    <a:pt x="51898" y="2625500"/>
                  </a:lnTo>
                  <a:cubicBezTo>
                    <a:pt x="38134" y="2625500"/>
                    <a:pt x="24933" y="2620033"/>
                    <a:pt x="15201" y="2610300"/>
                  </a:cubicBezTo>
                  <a:cubicBezTo>
                    <a:pt x="5468" y="2600567"/>
                    <a:pt x="0" y="2587366"/>
                    <a:pt x="0" y="2573602"/>
                  </a:cubicBezTo>
                  <a:lnTo>
                    <a:pt x="0" y="51898"/>
                  </a:lnTo>
                  <a:cubicBezTo>
                    <a:pt x="0" y="23236"/>
                    <a:pt x="23236" y="0"/>
                    <a:pt x="51898" y="0"/>
                  </a:cubicBezTo>
                  <a:close/>
                </a:path>
              </a:pathLst>
            </a:custGeom>
            <a:ln w="19050" cap="rnd">
              <a:solidFill>
                <a:srgbClr val="FFFFFF"/>
              </a:solidFill>
              <a:prstDash val="solid"/>
              <a:round/>
            </a:ln>
          </p:spPr>
          <p:txBody>
            <a:bodyPr/>
            <a:lstStyle/>
            <a:p>
              <a:endParaRPr lang="es-MX"/>
            </a:p>
          </p:txBody>
        </p:sp>
        <p:sp>
          <p:nvSpPr>
            <p:cNvPr id="7" name="TextBox 7"/>
            <p:cNvSpPr txBox="1"/>
            <p:nvPr/>
          </p:nvSpPr>
          <p:spPr>
            <a:xfrm>
              <a:off x="0" y="-38100"/>
              <a:ext cx="3928882" cy="2663600"/>
            </a:xfrm>
            <a:prstGeom prst="rect">
              <a:avLst/>
            </a:prstGeom>
          </p:spPr>
          <p:txBody>
            <a:bodyPr lIns="50800" tIns="50800" rIns="50800" bIns="50800" rtlCol="0" anchor="ctr"/>
            <a:lstStyle/>
            <a:p>
              <a:pPr algn="ctr">
                <a:lnSpc>
                  <a:spcPts val="2659"/>
                </a:lnSpc>
                <a:spcBef>
                  <a:spcPct val="0"/>
                </a:spcBef>
              </a:pPr>
              <a:endParaRPr/>
            </a:p>
          </p:txBody>
        </p:sp>
      </p:grpSp>
      <p:sp>
        <p:nvSpPr>
          <p:cNvPr id="8" name="TextBox 8"/>
          <p:cNvSpPr txBox="1"/>
          <p:nvPr/>
        </p:nvSpPr>
        <p:spPr>
          <a:xfrm>
            <a:off x="2151903" y="65566"/>
            <a:ext cx="12783811" cy="1111246"/>
          </a:xfrm>
          <a:prstGeom prst="rect">
            <a:avLst/>
          </a:prstGeom>
        </p:spPr>
        <p:txBody>
          <a:bodyPr lIns="0" tIns="0" rIns="0" bIns="0" rtlCol="0" anchor="t">
            <a:spAutoFit/>
          </a:bodyPr>
          <a:lstStyle/>
          <a:p>
            <a:pPr algn="ctr">
              <a:lnSpc>
                <a:spcPts val="9100"/>
              </a:lnSpc>
            </a:pPr>
            <a:r>
              <a:rPr lang="en-US" sz="6500" b="1">
                <a:solidFill>
                  <a:srgbClr val="FFFFFF"/>
                </a:solidFill>
                <a:latin typeface="Canva Sans Bold"/>
                <a:ea typeface="Canva Sans Bold"/>
                <a:cs typeface="Canva Sans Bold"/>
                <a:sym typeface="Canva Sans Bold"/>
              </a:rPr>
              <a:t>Bibliografía</a:t>
            </a:r>
          </a:p>
        </p:txBody>
      </p:sp>
      <p:sp>
        <p:nvSpPr>
          <p:cNvPr id="9" name="TextBox 9"/>
          <p:cNvSpPr txBox="1"/>
          <p:nvPr/>
        </p:nvSpPr>
        <p:spPr>
          <a:xfrm>
            <a:off x="1731226" y="1194847"/>
            <a:ext cx="14289140" cy="9337540"/>
          </a:xfrm>
          <a:prstGeom prst="rect">
            <a:avLst/>
          </a:prstGeom>
        </p:spPr>
        <p:txBody>
          <a:bodyPr lIns="0" tIns="0" rIns="0" bIns="0" rtlCol="0" anchor="t">
            <a:spAutoFit/>
          </a:bodyPr>
          <a:lstStyle/>
          <a:p>
            <a:pPr marL="356235" lvl="1" indent="-178118" algn="l">
              <a:lnSpc>
                <a:spcPts val="3300"/>
              </a:lnSpc>
              <a:buFont typeface="Arial"/>
              <a:buChar char="•"/>
            </a:pPr>
            <a:r>
              <a:rPr lang="en-US" sz="1650" dirty="0">
                <a:solidFill>
                  <a:srgbClr val="FFFFFF"/>
                </a:solidFill>
                <a:latin typeface="Canva Sans"/>
                <a:ea typeface="Canva Sans"/>
                <a:cs typeface="Canva Sans"/>
                <a:sym typeface="Canva Sans"/>
              </a:rPr>
              <a:t>Baker, A. L. Photosynthetic Dinophyceae. </a:t>
            </a:r>
            <a:r>
              <a:rPr lang="en-US" sz="1650" dirty="0" err="1">
                <a:solidFill>
                  <a:srgbClr val="FFFFFF"/>
                </a:solidFill>
                <a:latin typeface="Canva Sans"/>
                <a:ea typeface="Canva Sans"/>
                <a:cs typeface="Canva Sans"/>
                <a:sym typeface="Canva Sans"/>
              </a:rPr>
              <a:t>PhycoKey</a:t>
            </a:r>
            <a:r>
              <a:rPr lang="en-US" sz="1650" dirty="0">
                <a:solidFill>
                  <a:srgbClr val="FFFFFF"/>
                </a:solidFill>
                <a:latin typeface="Canva Sans"/>
                <a:ea typeface="Canva Sans"/>
                <a:cs typeface="Canva Sans"/>
                <a:sym typeface="Canva Sans"/>
              </a:rPr>
              <a:t>. University of New Hampshire. </a:t>
            </a:r>
            <a:r>
              <a:rPr lang="en-US" sz="1650" dirty="0" err="1">
                <a:solidFill>
                  <a:srgbClr val="FFFFFF"/>
                </a:solidFill>
                <a:latin typeface="Canva Sans"/>
                <a:ea typeface="Canva Sans"/>
                <a:cs typeface="Canva Sans"/>
                <a:sym typeface="Canva Sans"/>
              </a:rPr>
              <a:t>Recuperado</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el</a:t>
            </a:r>
            <a:r>
              <a:rPr lang="en-US" sz="1650" dirty="0">
                <a:solidFill>
                  <a:srgbClr val="FFFFFF"/>
                </a:solidFill>
                <a:latin typeface="Canva Sans"/>
                <a:ea typeface="Canva Sans"/>
                <a:cs typeface="Canva Sans"/>
                <a:sym typeface="Canva Sans"/>
              </a:rPr>
              <a:t> 19 de mayo de 2026, de https://cfb.unh.edu/phycokey/Choices/Dinophyceae/PS_dinos/PS_dinos_key.html</a:t>
            </a:r>
          </a:p>
          <a:p>
            <a:pPr marL="356235" lvl="1" indent="-178118" algn="l">
              <a:lnSpc>
                <a:spcPts val="3300"/>
              </a:lnSpc>
              <a:buFont typeface="Arial"/>
              <a:buChar char="•"/>
            </a:pPr>
            <a:r>
              <a:rPr lang="en-US" sz="1650" dirty="0">
                <a:solidFill>
                  <a:srgbClr val="FFFFFF"/>
                </a:solidFill>
                <a:latin typeface="Canva Sans"/>
                <a:ea typeface="Canva Sans"/>
                <a:cs typeface="Canva Sans"/>
                <a:sym typeface="Canva Sans"/>
              </a:rPr>
              <a:t>Carty, S., &amp; Cox, E. R. (1986). </a:t>
            </a:r>
            <a:r>
              <a:rPr lang="en-US" sz="1650" dirty="0" err="1">
                <a:solidFill>
                  <a:srgbClr val="FFFFFF"/>
                </a:solidFill>
                <a:latin typeface="Canva Sans"/>
                <a:ea typeface="Canva Sans"/>
                <a:cs typeface="Canva Sans"/>
                <a:sym typeface="Canva Sans"/>
              </a:rPr>
              <a:t>Kansodinium</a:t>
            </a:r>
            <a:r>
              <a:rPr lang="en-US" sz="1650" dirty="0">
                <a:solidFill>
                  <a:srgbClr val="FFFFFF"/>
                </a:solidFill>
                <a:latin typeface="Canva Sans"/>
                <a:ea typeface="Canva Sans"/>
                <a:cs typeface="Canva Sans"/>
                <a:sym typeface="Canva Sans"/>
              </a:rPr>
              <a:t> gen. </a:t>
            </a:r>
            <a:r>
              <a:rPr lang="en-US" sz="1650" dirty="0" err="1">
                <a:solidFill>
                  <a:srgbClr val="FFFFFF"/>
                </a:solidFill>
                <a:latin typeface="Canva Sans"/>
                <a:ea typeface="Canva Sans"/>
                <a:cs typeface="Canva Sans"/>
                <a:sym typeface="Canva Sans"/>
              </a:rPr>
              <a:t>nov.</a:t>
            </a:r>
            <a:r>
              <a:rPr lang="en-US" sz="1650" dirty="0">
                <a:solidFill>
                  <a:srgbClr val="FFFFFF"/>
                </a:solidFill>
                <a:latin typeface="Canva Sans"/>
                <a:ea typeface="Canva Sans"/>
                <a:cs typeface="Canva Sans"/>
                <a:sym typeface="Canva Sans"/>
              </a:rPr>
              <a:t> and </a:t>
            </a:r>
            <a:r>
              <a:rPr lang="en-US" sz="1650" dirty="0" err="1">
                <a:solidFill>
                  <a:srgbClr val="FFFFFF"/>
                </a:solidFill>
                <a:latin typeface="Canva Sans"/>
                <a:ea typeface="Canva Sans"/>
                <a:cs typeface="Canva Sans"/>
                <a:sym typeface="Canva Sans"/>
              </a:rPr>
              <a:t>Durinskia</a:t>
            </a:r>
            <a:r>
              <a:rPr lang="en-US" sz="1650" dirty="0">
                <a:solidFill>
                  <a:srgbClr val="FFFFFF"/>
                </a:solidFill>
                <a:latin typeface="Canva Sans"/>
                <a:ea typeface="Canva Sans"/>
                <a:cs typeface="Canva Sans"/>
                <a:sym typeface="Canva Sans"/>
              </a:rPr>
              <a:t> gen. </a:t>
            </a:r>
            <a:r>
              <a:rPr lang="en-US" sz="1650" dirty="0" err="1">
                <a:solidFill>
                  <a:srgbClr val="FFFFFF"/>
                </a:solidFill>
                <a:latin typeface="Canva Sans"/>
                <a:ea typeface="Canva Sans"/>
                <a:cs typeface="Canva Sans"/>
                <a:sym typeface="Canva Sans"/>
              </a:rPr>
              <a:t>nov.</a:t>
            </a:r>
            <a:r>
              <a:rPr lang="en-US" sz="1650" dirty="0">
                <a:solidFill>
                  <a:srgbClr val="FFFFFF"/>
                </a:solidFill>
                <a:latin typeface="Canva Sans"/>
                <a:ea typeface="Canva Sans"/>
                <a:cs typeface="Canva Sans"/>
                <a:sym typeface="Canva Sans"/>
              </a:rPr>
              <a:t>: Two genera of freshwater dinoflagellates (</a:t>
            </a:r>
            <a:r>
              <a:rPr lang="en-US" sz="1650" dirty="0" err="1">
                <a:solidFill>
                  <a:srgbClr val="FFFFFF"/>
                </a:solidFill>
                <a:latin typeface="Canva Sans"/>
                <a:ea typeface="Canva Sans"/>
                <a:cs typeface="Canva Sans"/>
                <a:sym typeface="Canva Sans"/>
              </a:rPr>
              <a:t>Pyrrhophyta</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Phycologia</a:t>
            </a:r>
            <a:r>
              <a:rPr lang="en-US" sz="1650" dirty="0">
                <a:solidFill>
                  <a:srgbClr val="FFFFFF"/>
                </a:solidFill>
                <a:latin typeface="Canva Sans"/>
                <a:ea typeface="Canva Sans"/>
                <a:cs typeface="Canva Sans"/>
                <a:sym typeface="Canva Sans"/>
              </a:rPr>
              <a:t>, 25(2), 197–204.</a:t>
            </a:r>
          </a:p>
          <a:p>
            <a:pPr marL="356235" lvl="1" indent="-178118" algn="l">
              <a:lnSpc>
                <a:spcPts val="3300"/>
              </a:lnSpc>
              <a:buFont typeface="Arial"/>
              <a:buChar char="•"/>
            </a:pPr>
            <a:r>
              <a:rPr lang="en-US" sz="1650" dirty="0" err="1">
                <a:solidFill>
                  <a:srgbClr val="FFFFFF"/>
                </a:solidFill>
                <a:latin typeface="Canva Sans"/>
                <a:ea typeface="Canva Sans"/>
                <a:cs typeface="Canva Sans"/>
                <a:sym typeface="Canva Sans"/>
              </a:rPr>
              <a:t>Guiry</a:t>
            </a:r>
            <a:r>
              <a:rPr lang="en-US" sz="1650" dirty="0">
                <a:solidFill>
                  <a:srgbClr val="FFFFFF"/>
                </a:solidFill>
                <a:latin typeface="Canva Sans"/>
                <a:ea typeface="Canva Sans"/>
                <a:cs typeface="Canva Sans"/>
                <a:sym typeface="Canva Sans"/>
              </a:rPr>
              <a:t>, M. D., &amp; </a:t>
            </a:r>
            <a:r>
              <a:rPr lang="en-US" sz="1650" dirty="0" err="1">
                <a:solidFill>
                  <a:srgbClr val="FFFFFF"/>
                </a:solidFill>
                <a:latin typeface="Canva Sans"/>
                <a:ea typeface="Canva Sans"/>
                <a:cs typeface="Canva Sans"/>
                <a:sym typeface="Canva Sans"/>
              </a:rPr>
              <a:t>Guiry</a:t>
            </a:r>
            <a:r>
              <a:rPr lang="en-US" sz="1650" dirty="0">
                <a:solidFill>
                  <a:srgbClr val="FFFFFF"/>
                </a:solidFill>
                <a:latin typeface="Canva Sans"/>
                <a:ea typeface="Canva Sans"/>
                <a:cs typeface="Canva Sans"/>
                <a:sym typeface="Canva Sans"/>
              </a:rPr>
              <a:t>, G. M. (2026). </a:t>
            </a:r>
            <a:r>
              <a:rPr lang="en-US" sz="1650" dirty="0" err="1">
                <a:solidFill>
                  <a:srgbClr val="FFFFFF"/>
                </a:solidFill>
                <a:latin typeface="Canva Sans"/>
                <a:ea typeface="Canva Sans"/>
                <a:cs typeface="Canva Sans"/>
                <a:sym typeface="Canva Sans"/>
              </a:rPr>
              <a:t>Durinskia</a:t>
            </a:r>
            <a:r>
              <a:rPr lang="en-US" sz="1650" dirty="0">
                <a:solidFill>
                  <a:srgbClr val="FFFFFF"/>
                </a:solidFill>
                <a:latin typeface="Canva Sans"/>
                <a:ea typeface="Canva Sans"/>
                <a:cs typeface="Canva Sans"/>
                <a:sym typeface="Canva Sans"/>
              </a:rPr>
              <a:t> Carty &amp; E. R. Cox, 1986. In </a:t>
            </a:r>
            <a:r>
              <a:rPr lang="en-US" sz="1650" dirty="0" err="1">
                <a:solidFill>
                  <a:srgbClr val="FFFFFF"/>
                </a:solidFill>
                <a:latin typeface="Canva Sans"/>
                <a:ea typeface="Canva Sans"/>
                <a:cs typeface="Canva Sans"/>
                <a:sym typeface="Canva Sans"/>
              </a:rPr>
              <a:t>AlgaeBase</a:t>
            </a:r>
            <a:r>
              <a:rPr lang="en-US" sz="1650" dirty="0">
                <a:solidFill>
                  <a:srgbClr val="FFFFFF"/>
                </a:solidFill>
                <a:latin typeface="Canva Sans"/>
                <a:ea typeface="Canva Sans"/>
                <a:cs typeface="Canva Sans"/>
                <a:sym typeface="Canva Sans"/>
              </a:rPr>
              <a:t>. World-wide electronic publication, National University of Ireland, Galway. </a:t>
            </a:r>
            <a:r>
              <a:rPr lang="en-US" sz="1650" dirty="0" err="1">
                <a:solidFill>
                  <a:srgbClr val="FFFFFF"/>
                </a:solidFill>
                <a:latin typeface="Canva Sans"/>
                <a:ea typeface="Canva Sans"/>
                <a:cs typeface="Canva Sans"/>
                <a:sym typeface="Canva Sans"/>
              </a:rPr>
              <a:t>Recuperado</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el</a:t>
            </a:r>
            <a:r>
              <a:rPr lang="en-US" sz="1650" dirty="0">
                <a:solidFill>
                  <a:srgbClr val="FFFFFF"/>
                </a:solidFill>
                <a:latin typeface="Canva Sans"/>
                <a:ea typeface="Canva Sans"/>
                <a:cs typeface="Canva Sans"/>
                <a:sym typeface="Canva Sans"/>
              </a:rPr>
              <a:t> 19 de mayo de 2026, de </a:t>
            </a:r>
            <a:r>
              <a:rPr lang="en-US" sz="1650" u="sng" dirty="0">
                <a:solidFill>
                  <a:srgbClr val="FFFFFF"/>
                </a:solidFill>
                <a:latin typeface="Canva Sans"/>
                <a:ea typeface="Canva Sans"/>
                <a:cs typeface="Canva Sans"/>
                <a:sym typeface="Canva Sans"/>
                <a:hlinkClick r:id="rId4" tooltip="https://www.algaebase.org/search/genus/detail/?genus_id=45445&amp;utm_source=chatgpt.com"/>
              </a:rPr>
              <a:t>https://www.algaebase.org/search/genus/detail/?genus_id=45445</a:t>
            </a:r>
          </a:p>
          <a:p>
            <a:pPr marL="356235" lvl="1" indent="-178118" algn="l">
              <a:lnSpc>
                <a:spcPts val="3300"/>
              </a:lnSpc>
              <a:buFont typeface="Arial"/>
              <a:buChar char="•"/>
            </a:pPr>
            <a:r>
              <a:rPr lang="en-US" sz="1650" dirty="0" err="1">
                <a:solidFill>
                  <a:srgbClr val="FFFFFF"/>
                </a:solidFill>
                <a:latin typeface="Canva Sans"/>
                <a:ea typeface="Canva Sans"/>
                <a:cs typeface="Canva Sans"/>
                <a:sym typeface="Canva Sans"/>
              </a:rPr>
              <a:t>Hehenberger</a:t>
            </a:r>
            <a:r>
              <a:rPr lang="en-US" sz="1650" dirty="0">
                <a:solidFill>
                  <a:srgbClr val="FFFFFF"/>
                </a:solidFill>
                <a:latin typeface="Canva Sans"/>
                <a:ea typeface="Canva Sans"/>
                <a:cs typeface="Canva Sans"/>
                <a:sym typeface="Canva Sans"/>
              </a:rPr>
              <a:t>, E., Burki, F., </a:t>
            </a:r>
            <a:r>
              <a:rPr lang="en-US" sz="1650" dirty="0" err="1">
                <a:solidFill>
                  <a:srgbClr val="FFFFFF"/>
                </a:solidFill>
                <a:latin typeface="Canva Sans"/>
                <a:ea typeface="Canva Sans"/>
                <a:cs typeface="Canva Sans"/>
                <a:sym typeface="Canva Sans"/>
              </a:rPr>
              <a:t>Kolisko</a:t>
            </a:r>
            <a:r>
              <a:rPr lang="en-US" sz="1650" dirty="0">
                <a:solidFill>
                  <a:srgbClr val="FFFFFF"/>
                </a:solidFill>
                <a:latin typeface="Canva Sans"/>
                <a:ea typeface="Canva Sans"/>
                <a:cs typeface="Canva Sans"/>
                <a:sym typeface="Canva Sans"/>
              </a:rPr>
              <a:t>, M., &amp; Keeling, P. J. (2016). Functional relationship between a dinoflagellate host and its diatom endosymbiont. Molecular Biology and Evolution, 33(9), 2376–2390. </a:t>
            </a:r>
            <a:r>
              <a:rPr lang="en-US" sz="1650" u="sng" dirty="0">
                <a:solidFill>
                  <a:srgbClr val="FFFFFF"/>
                </a:solidFill>
                <a:latin typeface="Canva Sans"/>
                <a:ea typeface="Canva Sans"/>
                <a:cs typeface="Canva Sans"/>
                <a:sym typeface="Canva Sans"/>
                <a:hlinkClick r:id="rId5" tooltip="https://doi.org/10.1093/molbev/msw109"/>
              </a:rPr>
              <a:t>https://doi.org/10.1093/molbev/msw109</a:t>
            </a:r>
          </a:p>
          <a:p>
            <a:pPr marL="356235" lvl="1" indent="-178118" algn="l">
              <a:lnSpc>
                <a:spcPts val="3300"/>
              </a:lnSpc>
              <a:buFont typeface="Arial"/>
              <a:buChar char="•"/>
            </a:pPr>
            <a:r>
              <a:rPr lang="en-US" sz="1650" dirty="0">
                <a:solidFill>
                  <a:srgbClr val="FFFFFF"/>
                </a:solidFill>
                <a:latin typeface="Canva Sans"/>
                <a:ea typeface="Canva Sans"/>
                <a:cs typeface="Canva Sans"/>
                <a:sym typeface="Canva Sans"/>
              </a:rPr>
              <a:t>-Lira, B., Tavera, R., &amp; </a:t>
            </a:r>
            <a:r>
              <a:rPr lang="en-US" sz="1650" dirty="0" err="1">
                <a:solidFill>
                  <a:srgbClr val="FFFFFF"/>
                </a:solidFill>
                <a:latin typeface="Canva Sans"/>
                <a:ea typeface="Canva Sans"/>
                <a:cs typeface="Canva Sans"/>
                <a:sym typeface="Canva Sans"/>
              </a:rPr>
              <a:t>Novelo</a:t>
            </a:r>
            <a:r>
              <a:rPr lang="en-US" sz="1650" dirty="0">
                <a:solidFill>
                  <a:srgbClr val="FFFFFF"/>
                </a:solidFill>
                <a:latin typeface="Canva Sans"/>
                <a:ea typeface="Canva Sans"/>
                <a:cs typeface="Canva Sans"/>
                <a:sym typeface="Canva Sans"/>
              </a:rPr>
              <a:t>, E. (2023). Timescale lessons of </a:t>
            </a:r>
            <a:r>
              <a:rPr lang="en-US" sz="1650" dirty="0" err="1">
                <a:solidFill>
                  <a:srgbClr val="FFFFFF"/>
                </a:solidFill>
                <a:latin typeface="Canva Sans"/>
                <a:ea typeface="Canva Sans"/>
                <a:cs typeface="Canva Sans"/>
                <a:sym typeface="Canva Sans"/>
              </a:rPr>
              <a:t>Durinskia</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baltica</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Kryptoperidiniaceae</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Dinophyta</a:t>
            </a:r>
            <a:r>
              <a:rPr lang="en-US" sz="1650" dirty="0">
                <a:solidFill>
                  <a:srgbClr val="FFFFFF"/>
                </a:solidFill>
                <a:latin typeface="Canva Sans"/>
                <a:ea typeface="Canva Sans"/>
                <a:cs typeface="Canva Sans"/>
                <a:sym typeface="Canva Sans"/>
              </a:rPr>
              <a:t>) from freshwater through a molecular phylogeny. Botanical Sciences, 101(4), 1102–1114. </a:t>
            </a:r>
            <a:r>
              <a:rPr lang="en-US" sz="1650" u="sng" dirty="0">
                <a:solidFill>
                  <a:srgbClr val="FFFFFF"/>
                </a:solidFill>
                <a:latin typeface="Canva Sans"/>
                <a:ea typeface="Canva Sans"/>
                <a:cs typeface="Canva Sans"/>
                <a:sym typeface="Canva Sans"/>
                <a:hlinkClick r:id="rId6" tooltip="https://doi.org/10.17129/botsci.3259"/>
              </a:rPr>
              <a:t>https://doi.org/10.17129/botsci.3259</a:t>
            </a:r>
          </a:p>
          <a:p>
            <a:pPr marL="356235" lvl="1" indent="-178118" algn="l">
              <a:lnSpc>
                <a:spcPts val="3300"/>
              </a:lnSpc>
              <a:buFont typeface="Arial"/>
              <a:buChar char="•"/>
            </a:pPr>
            <a:r>
              <a:rPr lang="en-US" sz="1650" dirty="0">
                <a:solidFill>
                  <a:srgbClr val="FFFFFF"/>
                </a:solidFill>
                <a:latin typeface="Canva Sans"/>
                <a:ea typeface="Canva Sans"/>
                <a:cs typeface="Canva Sans"/>
                <a:sym typeface="Canva Sans"/>
              </a:rPr>
              <a:t>Lira, B., &amp; Tavera, R. (2019). Life history and cell cycle of </a:t>
            </a:r>
            <a:r>
              <a:rPr lang="en-US" sz="1650" dirty="0" err="1">
                <a:solidFill>
                  <a:srgbClr val="FFFFFF"/>
                </a:solidFill>
                <a:latin typeface="Canva Sans"/>
                <a:ea typeface="Canva Sans"/>
                <a:cs typeface="Canva Sans"/>
                <a:sym typeface="Canva Sans"/>
              </a:rPr>
              <a:t>Durinskia</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baltica</a:t>
            </a:r>
            <a:r>
              <a:rPr lang="en-US" sz="1650" dirty="0">
                <a:solidFill>
                  <a:srgbClr val="FFFFFF"/>
                </a:solidFill>
                <a:latin typeface="Canva Sans"/>
                <a:ea typeface="Canva Sans"/>
                <a:cs typeface="Canva Sans"/>
                <a:sym typeface="Canva Sans"/>
              </a:rPr>
              <a:t> (Dinophyceae: </a:t>
            </a:r>
            <a:r>
              <a:rPr lang="en-US" sz="1650" dirty="0" err="1">
                <a:solidFill>
                  <a:srgbClr val="FFFFFF"/>
                </a:solidFill>
                <a:latin typeface="Canva Sans"/>
                <a:ea typeface="Canva Sans"/>
                <a:cs typeface="Canva Sans"/>
                <a:sym typeface="Canva Sans"/>
              </a:rPr>
              <a:t>Peridiniales</a:t>
            </a:r>
            <a:r>
              <a:rPr lang="en-US" sz="1650" dirty="0">
                <a:solidFill>
                  <a:srgbClr val="FFFFFF"/>
                </a:solidFill>
                <a:latin typeface="Canva Sans"/>
                <a:ea typeface="Canva Sans"/>
                <a:cs typeface="Canva Sans"/>
                <a:sym typeface="Canva Sans"/>
              </a:rPr>
              <a:t>) in culture. Nova </a:t>
            </a:r>
            <a:r>
              <a:rPr lang="en-US" sz="1650" dirty="0" err="1">
                <a:solidFill>
                  <a:srgbClr val="FFFFFF"/>
                </a:solidFill>
                <a:latin typeface="Canva Sans"/>
                <a:ea typeface="Canva Sans"/>
                <a:cs typeface="Canva Sans"/>
                <a:sym typeface="Canva Sans"/>
              </a:rPr>
              <a:t>Hedwigia</a:t>
            </a:r>
            <a:r>
              <a:rPr lang="en-US" sz="1650" dirty="0">
                <a:solidFill>
                  <a:srgbClr val="FFFFFF"/>
                </a:solidFill>
                <a:latin typeface="Canva Sans"/>
                <a:ea typeface="Canva Sans"/>
                <a:cs typeface="Canva Sans"/>
                <a:sym typeface="Canva Sans"/>
              </a:rPr>
              <a:t>, 108(1–2), 37–50. </a:t>
            </a:r>
            <a:r>
              <a:rPr lang="en-US" sz="1650" dirty="0">
                <a:solidFill>
                  <a:srgbClr val="FFFFFF"/>
                </a:solidFill>
                <a:latin typeface="Canva Sans"/>
                <a:ea typeface="Canva Sans"/>
                <a:cs typeface="Canva Sans"/>
                <a:sym typeface="Canva Sans"/>
                <a:hlinkClick r:id="rId7" tooltip="https://doi.org/10.1127/nova_hedwigia/2018/0492"/>
              </a:rPr>
              <a:t>https://doi.org/10.1127/nova_hedwigia/2018/0492</a:t>
            </a:r>
          </a:p>
          <a:p>
            <a:pPr marL="356235" lvl="1" indent="-178118" algn="l">
              <a:lnSpc>
                <a:spcPts val="3300"/>
              </a:lnSpc>
              <a:buFont typeface="Arial"/>
              <a:buChar char="•"/>
            </a:pPr>
            <a:r>
              <a:rPr lang="en-US" sz="1650" dirty="0">
                <a:solidFill>
                  <a:srgbClr val="FFFFFF"/>
                </a:solidFill>
                <a:latin typeface="Canva Sans"/>
                <a:ea typeface="Canva Sans"/>
                <a:cs typeface="Canva Sans"/>
                <a:sym typeface="Canva Sans"/>
              </a:rPr>
              <a:t>Lira, B., </a:t>
            </a:r>
            <a:r>
              <a:rPr lang="en-US" sz="1650" dirty="0" err="1">
                <a:solidFill>
                  <a:srgbClr val="FFFFFF"/>
                </a:solidFill>
                <a:latin typeface="Canva Sans"/>
                <a:ea typeface="Canva Sans"/>
                <a:cs typeface="Canva Sans"/>
                <a:sym typeface="Canva Sans"/>
              </a:rPr>
              <a:t>Parrow</a:t>
            </a:r>
            <a:r>
              <a:rPr lang="en-US" sz="1650" dirty="0">
                <a:solidFill>
                  <a:srgbClr val="FFFFFF"/>
                </a:solidFill>
                <a:latin typeface="Canva Sans"/>
                <a:ea typeface="Canva Sans"/>
                <a:cs typeface="Canva Sans"/>
                <a:sym typeface="Canva Sans"/>
              </a:rPr>
              <a:t>, M. W., &amp; Tavera, R. (2017). Morphology and ecology of freshwater-blooming </a:t>
            </a:r>
            <a:r>
              <a:rPr lang="en-US" sz="1650" dirty="0" err="1">
                <a:solidFill>
                  <a:srgbClr val="FFFFFF"/>
                </a:solidFill>
                <a:latin typeface="Canva Sans"/>
                <a:ea typeface="Canva Sans"/>
                <a:cs typeface="Canva Sans"/>
                <a:sym typeface="Canva Sans"/>
              </a:rPr>
              <a:t>Durinskia</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baltica</a:t>
            </a:r>
            <a:r>
              <a:rPr lang="en-US" sz="1650" dirty="0">
                <a:solidFill>
                  <a:srgbClr val="FFFFFF"/>
                </a:solidFill>
                <a:latin typeface="Canva Sans"/>
                <a:ea typeface="Canva Sans"/>
                <a:cs typeface="Canva Sans"/>
                <a:sym typeface="Canva Sans"/>
              </a:rPr>
              <a:t> (Dinophyceae: </a:t>
            </a:r>
            <a:r>
              <a:rPr lang="en-US" sz="1650" dirty="0" err="1">
                <a:solidFill>
                  <a:srgbClr val="FFFFFF"/>
                </a:solidFill>
                <a:latin typeface="Canva Sans"/>
                <a:ea typeface="Canva Sans"/>
                <a:cs typeface="Canva Sans"/>
                <a:sym typeface="Canva Sans"/>
              </a:rPr>
              <a:t>Peridiniales</a:t>
            </a:r>
            <a:r>
              <a:rPr lang="en-US" sz="1650" dirty="0">
                <a:solidFill>
                  <a:srgbClr val="FFFFFF"/>
                </a:solidFill>
                <a:latin typeface="Canva Sans"/>
                <a:ea typeface="Canva Sans"/>
                <a:cs typeface="Canva Sans"/>
                <a:sym typeface="Canva Sans"/>
              </a:rPr>
              <a:t>) in </a:t>
            </a:r>
            <a:r>
              <a:rPr lang="en-US" sz="1650" dirty="0" err="1">
                <a:solidFill>
                  <a:srgbClr val="FFFFFF"/>
                </a:solidFill>
                <a:latin typeface="Canva Sans"/>
                <a:ea typeface="Canva Sans"/>
                <a:cs typeface="Canva Sans"/>
                <a:sym typeface="Canva Sans"/>
              </a:rPr>
              <a:t>Xochimilco</a:t>
            </a:r>
            <a:r>
              <a:rPr lang="en-US" sz="1650" dirty="0">
                <a:solidFill>
                  <a:srgbClr val="FFFFFF"/>
                </a:solidFill>
                <a:latin typeface="Canva Sans"/>
                <a:ea typeface="Canva Sans"/>
                <a:cs typeface="Canva Sans"/>
                <a:sym typeface="Canva Sans"/>
              </a:rPr>
              <a:t>, Mexico. Microbiology Research Journal International, 18(1), 1–15. </a:t>
            </a:r>
            <a:r>
              <a:rPr lang="en-US" sz="1650" u="sng" dirty="0">
                <a:solidFill>
                  <a:srgbClr val="FFFFFF"/>
                </a:solidFill>
                <a:latin typeface="Canva Sans"/>
                <a:ea typeface="Canva Sans"/>
                <a:cs typeface="Canva Sans"/>
                <a:sym typeface="Canva Sans"/>
                <a:hlinkClick r:id="rId8" tooltip="https://doi.org/10.9734/MRJI/2017/30342"/>
              </a:rPr>
              <a:t>https://doi.org/10.9734/MRJI/2017/30342</a:t>
            </a:r>
          </a:p>
          <a:p>
            <a:pPr marL="356235" lvl="1" indent="-178118" algn="l">
              <a:lnSpc>
                <a:spcPts val="3300"/>
              </a:lnSpc>
              <a:buFont typeface="Arial"/>
              <a:buChar char="•"/>
            </a:pPr>
            <a:r>
              <a:rPr lang="en-US" sz="1650" dirty="0">
                <a:solidFill>
                  <a:srgbClr val="FFFFFF"/>
                </a:solidFill>
                <a:latin typeface="Canva Sans"/>
                <a:ea typeface="Canva Sans"/>
                <a:cs typeface="Canva Sans"/>
                <a:sym typeface="Canva Sans"/>
              </a:rPr>
              <a:t>-</a:t>
            </a:r>
            <a:r>
              <a:rPr lang="en-US" sz="1650" dirty="0" err="1">
                <a:solidFill>
                  <a:srgbClr val="FFFFFF"/>
                </a:solidFill>
                <a:latin typeface="Canva Sans"/>
                <a:ea typeface="Canva Sans"/>
                <a:cs typeface="Canva Sans"/>
                <a:sym typeface="Canva Sans"/>
              </a:rPr>
              <a:t>Kretschmann</a:t>
            </a:r>
            <a:r>
              <a:rPr lang="en-US" sz="1650" dirty="0">
                <a:solidFill>
                  <a:srgbClr val="FFFFFF"/>
                </a:solidFill>
                <a:latin typeface="Canva Sans"/>
                <a:ea typeface="Canva Sans"/>
                <a:cs typeface="Canva Sans"/>
                <a:sym typeface="Canva Sans"/>
              </a:rPr>
              <a:t>, J., </a:t>
            </a:r>
            <a:r>
              <a:rPr lang="en-US" sz="1650" dirty="0" err="1">
                <a:solidFill>
                  <a:srgbClr val="FFFFFF"/>
                </a:solidFill>
                <a:latin typeface="Canva Sans"/>
                <a:ea typeface="Canva Sans"/>
                <a:cs typeface="Canva Sans"/>
                <a:sym typeface="Canva Sans"/>
              </a:rPr>
              <a:t>Žerdoner</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Čalasan</a:t>
            </a:r>
            <a:r>
              <a:rPr lang="en-US" sz="1650" dirty="0">
                <a:solidFill>
                  <a:srgbClr val="FFFFFF"/>
                </a:solidFill>
                <a:latin typeface="Canva Sans"/>
                <a:ea typeface="Canva Sans"/>
                <a:cs typeface="Canva Sans"/>
                <a:sym typeface="Canva Sans"/>
              </a:rPr>
              <a:t>, A., &amp; </a:t>
            </a:r>
            <a:r>
              <a:rPr lang="en-US" sz="1650" dirty="0" err="1">
                <a:solidFill>
                  <a:srgbClr val="FFFFFF"/>
                </a:solidFill>
                <a:latin typeface="Canva Sans"/>
                <a:ea typeface="Canva Sans"/>
                <a:cs typeface="Canva Sans"/>
                <a:sym typeface="Canva Sans"/>
              </a:rPr>
              <a:t>Gottschling</a:t>
            </a:r>
            <a:r>
              <a:rPr lang="en-US" sz="1650" dirty="0">
                <a:solidFill>
                  <a:srgbClr val="FFFFFF"/>
                </a:solidFill>
                <a:latin typeface="Canva Sans"/>
                <a:ea typeface="Canva Sans"/>
                <a:cs typeface="Canva Sans"/>
                <a:sym typeface="Canva Sans"/>
              </a:rPr>
              <a:t>, M. (2018). Molecular phylogenetics of dinophytes harboring diatoms as endosymbionts (</a:t>
            </a:r>
            <a:r>
              <a:rPr lang="en-US" sz="1650" dirty="0" err="1">
                <a:solidFill>
                  <a:srgbClr val="FFFFFF"/>
                </a:solidFill>
                <a:latin typeface="Canva Sans"/>
                <a:ea typeface="Canva Sans"/>
                <a:cs typeface="Canva Sans"/>
                <a:sym typeface="Canva Sans"/>
              </a:rPr>
              <a:t>Kryptoperidiniaceae</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Peridiniales</a:t>
            </a:r>
            <a:r>
              <a:rPr lang="en-US" sz="1650" dirty="0">
                <a:solidFill>
                  <a:srgbClr val="FFFFFF"/>
                </a:solidFill>
                <a:latin typeface="Canva Sans"/>
                <a:ea typeface="Canva Sans"/>
                <a:cs typeface="Canva Sans"/>
                <a:sym typeface="Canva Sans"/>
              </a:rPr>
              <a:t>), with evolutionary interpretations and a focus on the identity of </a:t>
            </a:r>
            <a:r>
              <a:rPr lang="en-US" sz="1650" dirty="0" err="1">
                <a:solidFill>
                  <a:srgbClr val="FFFFFF"/>
                </a:solidFill>
                <a:latin typeface="Canva Sans"/>
                <a:ea typeface="Canva Sans"/>
                <a:cs typeface="Canva Sans"/>
                <a:sym typeface="Canva Sans"/>
              </a:rPr>
              <a:t>Durinskia</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oculata</a:t>
            </a:r>
            <a:r>
              <a:rPr lang="en-US" sz="1650" dirty="0">
                <a:solidFill>
                  <a:srgbClr val="FFFFFF"/>
                </a:solidFill>
                <a:latin typeface="Canva Sans"/>
                <a:ea typeface="Canva Sans"/>
                <a:cs typeface="Canva Sans"/>
                <a:sym typeface="Canva Sans"/>
              </a:rPr>
              <a:t> from Prague. Molecular Phylogenetics and Evolution, 118, 392–402. </a:t>
            </a:r>
            <a:r>
              <a:rPr lang="en-US" sz="1650" dirty="0">
                <a:solidFill>
                  <a:srgbClr val="FFFFFF"/>
                </a:solidFill>
                <a:latin typeface="Canva Sans"/>
                <a:ea typeface="Canva Sans"/>
                <a:cs typeface="Canva Sans"/>
                <a:sym typeface="Canva Sans"/>
                <a:hlinkClick r:id="rId9" tooltip="https://doi.org/10.1016/j.ympev.2017.10.011"/>
              </a:rPr>
              <a:t>https://doi.org/10.1016/j.ympev.2017.10.011</a:t>
            </a:r>
          </a:p>
          <a:p>
            <a:pPr marL="356235" lvl="1" indent="-178118" algn="l">
              <a:lnSpc>
                <a:spcPts val="3300"/>
              </a:lnSpc>
              <a:buFont typeface="Arial"/>
              <a:buChar char="•"/>
            </a:pPr>
            <a:r>
              <a:rPr lang="en-US" sz="1650" dirty="0" err="1">
                <a:solidFill>
                  <a:srgbClr val="FFFFFF"/>
                </a:solidFill>
                <a:latin typeface="Canva Sans"/>
                <a:ea typeface="Canva Sans"/>
                <a:cs typeface="Canva Sans"/>
                <a:sym typeface="Canva Sans"/>
              </a:rPr>
              <a:t>Okolodkov</a:t>
            </a:r>
            <a:r>
              <a:rPr lang="en-US" sz="1650" dirty="0">
                <a:solidFill>
                  <a:srgbClr val="FFFFFF"/>
                </a:solidFill>
                <a:latin typeface="Canva Sans"/>
                <a:ea typeface="Canva Sans"/>
                <a:cs typeface="Canva Sans"/>
                <a:sym typeface="Canva Sans"/>
              </a:rPr>
              <a:t>, Y. B., Cervantes-</a:t>
            </a:r>
            <a:r>
              <a:rPr lang="en-US" sz="1650" dirty="0" err="1">
                <a:solidFill>
                  <a:srgbClr val="FFFFFF"/>
                </a:solidFill>
                <a:latin typeface="Canva Sans"/>
                <a:ea typeface="Canva Sans"/>
                <a:cs typeface="Canva Sans"/>
                <a:sym typeface="Canva Sans"/>
              </a:rPr>
              <a:t>Urieta</a:t>
            </a:r>
            <a:r>
              <a:rPr lang="en-US" sz="1650" dirty="0">
                <a:solidFill>
                  <a:srgbClr val="FFFFFF"/>
                </a:solidFill>
                <a:latin typeface="Canva Sans"/>
                <a:ea typeface="Canva Sans"/>
                <a:cs typeface="Canva Sans"/>
                <a:sym typeface="Canva Sans"/>
              </a:rPr>
              <a:t>, V. A., Aguilar-Trujillo, A. C., Merino-Virgilio, F. del C., Cruz-Trejo, G., Huerta-Quintanilla, D. A., </a:t>
            </a:r>
            <a:r>
              <a:rPr lang="en-US" sz="1650" dirty="0" err="1">
                <a:solidFill>
                  <a:srgbClr val="FFFFFF"/>
                </a:solidFill>
                <a:latin typeface="Canva Sans"/>
                <a:ea typeface="Canva Sans"/>
                <a:cs typeface="Canva Sans"/>
                <a:sym typeface="Canva Sans"/>
              </a:rPr>
              <a:t>Steidinger</a:t>
            </a:r>
            <a:r>
              <a:rPr lang="en-US" sz="1650" dirty="0">
                <a:solidFill>
                  <a:srgbClr val="FFFFFF"/>
                </a:solidFill>
                <a:latin typeface="Canva Sans"/>
                <a:ea typeface="Canva Sans"/>
                <a:cs typeface="Canva Sans"/>
                <a:sym typeface="Canva Sans"/>
              </a:rPr>
              <a:t>, K. A., </a:t>
            </a:r>
            <a:r>
              <a:rPr lang="en-US" sz="1650" dirty="0" err="1">
                <a:solidFill>
                  <a:srgbClr val="FFFFFF"/>
                </a:solidFill>
                <a:latin typeface="Canva Sans"/>
                <a:ea typeface="Canva Sans"/>
                <a:cs typeface="Canva Sans"/>
                <a:sym typeface="Canva Sans"/>
              </a:rPr>
              <a:t>Gárate-Lizárraga</a:t>
            </a:r>
            <a:r>
              <a:rPr lang="en-US" sz="1650" dirty="0">
                <a:solidFill>
                  <a:srgbClr val="FFFFFF"/>
                </a:solidFill>
                <a:latin typeface="Canva Sans"/>
                <a:ea typeface="Canva Sans"/>
                <a:cs typeface="Canva Sans"/>
                <a:sym typeface="Canva Sans"/>
              </a:rPr>
              <a:t>, I., Durán-</a:t>
            </a:r>
            <a:r>
              <a:rPr lang="en-US" sz="1650" dirty="0" err="1">
                <a:solidFill>
                  <a:srgbClr val="FFFFFF"/>
                </a:solidFill>
                <a:latin typeface="Canva Sans"/>
                <a:ea typeface="Canva Sans"/>
                <a:cs typeface="Canva Sans"/>
                <a:sym typeface="Canva Sans"/>
              </a:rPr>
              <a:t>Riveroll</a:t>
            </a:r>
            <a:r>
              <a:rPr lang="en-US" sz="1650" dirty="0">
                <a:solidFill>
                  <a:srgbClr val="FFFFFF"/>
                </a:solidFill>
                <a:latin typeface="Canva Sans"/>
                <a:ea typeface="Canva Sans"/>
                <a:cs typeface="Canva Sans"/>
                <a:sym typeface="Canva Sans"/>
              </a:rPr>
              <a:t>, L. M., &amp; Herrera-Silveira, J. A. (2024). </a:t>
            </a:r>
            <a:r>
              <a:rPr lang="en-US" sz="1650" dirty="0" err="1">
                <a:solidFill>
                  <a:srgbClr val="FFFFFF"/>
                </a:solidFill>
                <a:latin typeface="Canva Sans"/>
                <a:ea typeface="Canva Sans"/>
                <a:cs typeface="Canva Sans"/>
                <a:sym typeface="Canva Sans"/>
              </a:rPr>
              <a:t>Durinskia</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yucatanensis</a:t>
            </a:r>
            <a:r>
              <a:rPr lang="en-US" sz="1650" dirty="0">
                <a:solidFill>
                  <a:srgbClr val="FFFFFF"/>
                </a:solidFill>
                <a:latin typeface="Canva Sans"/>
                <a:ea typeface="Canva Sans"/>
                <a:cs typeface="Canva Sans"/>
                <a:sym typeface="Canva Sans"/>
              </a:rPr>
              <a:t> sp. </a:t>
            </a:r>
            <a:r>
              <a:rPr lang="en-US" sz="1650" dirty="0" err="1">
                <a:solidFill>
                  <a:srgbClr val="FFFFFF"/>
                </a:solidFill>
                <a:latin typeface="Canva Sans"/>
                <a:ea typeface="Canva Sans"/>
                <a:cs typeface="Canva Sans"/>
                <a:sym typeface="Canva Sans"/>
              </a:rPr>
              <a:t>nov.</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Peridiniales</a:t>
            </a:r>
            <a:r>
              <a:rPr lang="en-US" sz="1650" dirty="0">
                <a:solidFill>
                  <a:srgbClr val="FFFFFF"/>
                </a:solidFill>
                <a:latin typeface="Canva Sans"/>
                <a:ea typeface="Canva Sans"/>
                <a:cs typeface="Canva Sans"/>
                <a:sym typeface="Canva Sans"/>
              </a:rPr>
              <a:t>: </a:t>
            </a:r>
            <a:r>
              <a:rPr lang="en-US" sz="1650" dirty="0" err="1">
                <a:solidFill>
                  <a:srgbClr val="FFFFFF"/>
                </a:solidFill>
                <a:latin typeface="Canva Sans"/>
                <a:ea typeface="Canva Sans"/>
                <a:cs typeface="Canva Sans"/>
                <a:sym typeface="Canva Sans"/>
              </a:rPr>
              <a:t>Kryptoperidiniaceae</a:t>
            </a:r>
            <a:r>
              <a:rPr lang="en-US" sz="1650" dirty="0">
                <a:solidFill>
                  <a:srgbClr val="FFFFFF"/>
                </a:solidFill>
                <a:latin typeface="Canva Sans"/>
                <a:ea typeface="Canva Sans"/>
                <a:cs typeface="Canva Sans"/>
                <a:sym typeface="Canva Sans"/>
              </a:rPr>
              <a:t>), a new planktonic dinoflagellate species, and its habitat in coastal Yucatan waters, Gulf of Mexico. </a:t>
            </a:r>
            <a:r>
              <a:rPr lang="en-US" sz="1650" dirty="0" err="1">
                <a:solidFill>
                  <a:srgbClr val="FFFFFF"/>
                </a:solidFill>
                <a:latin typeface="Canva Sans"/>
                <a:ea typeface="Canva Sans"/>
                <a:cs typeface="Canva Sans"/>
                <a:sym typeface="Canva Sans"/>
              </a:rPr>
              <a:t>Hidrobiológica</a:t>
            </a:r>
            <a:r>
              <a:rPr lang="en-US" sz="1650" dirty="0">
                <a:solidFill>
                  <a:srgbClr val="FFFFFF"/>
                </a:solidFill>
                <a:latin typeface="Canva Sans"/>
                <a:ea typeface="Canva Sans"/>
                <a:cs typeface="Canva Sans"/>
                <a:sym typeface="Canva Sans"/>
              </a:rPr>
              <a:t>, 34(1), 1–12. https://doi.org/10.24275/lshu4081</a:t>
            </a:r>
          </a:p>
          <a:p>
            <a:pPr algn="ctr">
              <a:lnSpc>
                <a:spcPts val="4830"/>
              </a:lnSpc>
            </a:pPr>
            <a:endParaRPr lang="en-US" sz="1650" dirty="0">
              <a:solidFill>
                <a:srgbClr val="FFFFFF"/>
              </a:solidFill>
              <a:latin typeface="Canva Sans"/>
              <a:ea typeface="Canva Sans"/>
              <a:cs typeface="Canva Sans"/>
              <a:sym typeface="Canv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565151" y="5995693"/>
            <a:ext cx="5929928" cy="4754724"/>
          </a:xfrm>
          <a:custGeom>
            <a:avLst/>
            <a:gdLst/>
            <a:ahLst/>
            <a:cxnLst/>
            <a:rect l="l" t="t" r="r" b="b"/>
            <a:pathLst>
              <a:path w="5929928" h="4754724">
                <a:moveTo>
                  <a:pt x="0" y="0"/>
                </a:moveTo>
                <a:lnTo>
                  <a:pt x="5929928" y="0"/>
                </a:lnTo>
                <a:lnTo>
                  <a:pt x="5929928" y="4754723"/>
                </a:lnTo>
                <a:lnTo>
                  <a:pt x="0" y="4754723"/>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grpSp>
        <p:nvGrpSpPr>
          <p:cNvPr id="5" name="Group 5"/>
          <p:cNvGrpSpPr/>
          <p:nvPr/>
        </p:nvGrpSpPr>
        <p:grpSpPr>
          <a:xfrm>
            <a:off x="538799" y="8254399"/>
            <a:ext cx="16913199" cy="1819162"/>
            <a:chOff x="0" y="0"/>
            <a:chExt cx="4454505" cy="479121"/>
          </a:xfrm>
        </p:grpSpPr>
        <p:sp>
          <p:nvSpPr>
            <p:cNvPr id="6" name="Freeform 6"/>
            <p:cNvSpPr/>
            <p:nvPr/>
          </p:nvSpPr>
          <p:spPr>
            <a:xfrm>
              <a:off x="0" y="0"/>
              <a:ext cx="4454505" cy="479121"/>
            </a:xfrm>
            <a:custGeom>
              <a:avLst/>
              <a:gdLst/>
              <a:ahLst/>
              <a:cxnLst/>
              <a:rect l="l" t="t" r="r" b="b"/>
              <a:pathLst>
                <a:path w="4454505" h="479121">
                  <a:moveTo>
                    <a:pt x="45774" y="0"/>
                  </a:moveTo>
                  <a:lnTo>
                    <a:pt x="4408731" y="0"/>
                  </a:lnTo>
                  <a:cubicBezTo>
                    <a:pt x="4434011" y="0"/>
                    <a:pt x="4454505" y="20494"/>
                    <a:pt x="4454505" y="45774"/>
                  </a:cubicBezTo>
                  <a:lnTo>
                    <a:pt x="4454505" y="433346"/>
                  </a:lnTo>
                  <a:cubicBezTo>
                    <a:pt x="4454505" y="458627"/>
                    <a:pt x="4434011" y="479121"/>
                    <a:pt x="4408731" y="479121"/>
                  </a:cubicBezTo>
                  <a:lnTo>
                    <a:pt x="45774" y="479121"/>
                  </a:lnTo>
                  <a:cubicBezTo>
                    <a:pt x="20494" y="479121"/>
                    <a:pt x="0" y="458627"/>
                    <a:pt x="0" y="433346"/>
                  </a:cubicBezTo>
                  <a:lnTo>
                    <a:pt x="0" y="45774"/>
                  </a:lnTo>
                  <a:cubicBezTo>
                    <a:pt x="0" y="20494"/>
                    <a:pt x="20494" y="0"/>
                    <a:pt x="45774" y="0"/>
                  </a:cubicBezTo>
                  <a:close/>
                </a:path>
              </a:pathLst>
            </a:custGeom>
            <a:ln w="19050" cap="rnd">
              <a:solidFill>
                <a:srgbClr val="FFFFFF"/>
              </a:solidFill>
              <a:prstDash val="solid"/>
              <a:round/>
            </a:ln>
          </p:spPr>
          <p:txBody>
            <a:bodyPr/>
            <a:lstStyle/>
            <a:p>
              <a:endParaRPr lang="es-MX"/>
            </a:p>
          </p:txBody>
        </p:sp>
        <p:sp>
          <p:nvSpPr>
            <p:cNvPr id="7" name="TextBox 7"/>
            <p:cNvSpPr txBox="1"/>
            <p:nvPr/>
          </p:nvSpPr>
          <p:spPr>
            <a:xfrm>
              <a:off x="0" y="-38100"/>
              <a:ext cx="4454505" cy="517221"/>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11929580" y="1149784"/>
            <a:ext cx="5650369" cy="6776348"/>
          </a:xfrm>
          <a:custGeom>
            <a:avLst/>
            <a:gdLst/>
            <a:ahLst/>
            <a:cxnLst/>
            <a:rect l="l" t="t" r="r" b="b"/>
            <a:pathLst>
              <a:path w="5650369" h="6776348">
                <a:moveTo>
                  <a:pt x="0" y="0"/>
                </a:moveTo>
                <a:lnTo>
                  <a:pt x="5650368" y="0"/>
                </a:lnTo>
                <a:lnTo>
                  <a:pt x="5650368" y="6776348"/>
                </a:lnTo>
                <a:lnTo>
                  <a:pt x="0" y="6776348"/>
                </a:lnTo>
                <a:lnTo>
                  <a:pt x="0" y="0"/>
                </a:lnTo>
                <a:close/>
              </a:path>
            </a:pathLst>
          </a:custGeom>
          <a:blipFill>
            <a:blip r:embed="rId4"/>
            <a:stretch>
              <a:fillRect/>
            </a:stretch>
          </a:blipFill>
        </p:spPr>
        <p:txBody>
          <a:bodyPr/>
          <a:lstStyle/>
          <a:p>
            <a:endParaRPr lang="es-MX"/>
          </a:p>
        </p:txBody>
      </p:sp>
      <p:sp>
        <p:nvSpPr>
          <p:cNvPr id="9" name="Freeform 9"/>
          <p:cNvSpPr/>
          <p:nvPr/>
        </p:nvSpPr>
        <p:spPr>
          <a:xfrm>
            <a:off x="681397" y="2475618"/>
            <a:ext cx="10278503" cy="5489182"/>
          </a:xfrm>
          <a:custGeom>
            <a:avLst/>
            <a:gdLst/>
            <a:ahLst/>
            <a:cxnLst/>
            <a:rect l="l" t="t" r="r" b="b"/>
            <a:pathLst>
              <a:path w="10278503" h="5489182">
                <a:moveTo>
                  <a:pt x="0" y="0"/>
                </a:moveTo>
                <a:lnTo>
                  <a:pt x="10278502" y="0"/>
                </a:lnTo>
                <a:lnTo>
                  <a:pt x="10278502" y="5489182"/>
                </a:lnTo>
                <a:lnTo>
                  <a:pt x="0" y="5489182"/>
                </a:lnTo>
                <a:lnTo>
                  <a:pt x="0" y="0"/>
                </a:lnTo>
                <a:close/>
              </a:path>
            </a:pathLst>
          </a:custGeom>
          <a:blipFill>
            <a:blip r:embed="rId5"/>
            <a:stretch>
              <a:fillRect t="-2469" b="-2469"/>
            </a:stretch>
          </a:blipFill>
        </p:spPr>
        <p:txBody>
          <a:bodyPr/>
          <a:lstStyle/>
          <a:p>
            <a:endParaRPr lang="es-MX"/>
          </a:p>
        </p:txBody>
      </p:sp>
      <p:sp>
        <p:nvSpPr>
          <p:cNvPr id="10" name="TextBox 10"/>
          <p:cNvSpPr txBox="1"/>
          <p:nvPr/>
        </p:nvSpPr>
        <p:spPr>
          <a:xfrm>
            <a:off x="1098638" y="330365"/>
            <a:ext cx="9670529" cy="1605719"/>
          </a:xfrm>
          <a:prstGeom prst="rect">
            <a:avLst/>
          </a:prstGeom>
        </p:spPr>
        <p:txBody>
          <a:bodyPr lIns="0" tIns="0" rIns="0" bIns="0" rtlCol="0" anchor="t">
            <a:spAutoFit/>
          </a:bodyPr>
          <a:lstStyle/>
          <a:p>
            <a:pPr algn="ctr">
              <a:lnSpc>
                <a:spcPts val="6253"/>
              </a:lnSpc>
            </a:pPr>
            <a:r>
              <a:rPr lang="en-US" sz="5684" b="1">
                <a:solidFill>
                  <a:srgbClr val="FFFFFF"/>
                </a:solidFill>
                <a:latin typeface="Canva Sans Bold"/>
                <a:ea typeface="Canva Sans Bold"/>
                <a:cs typeface="Canva Sans Bold"/>
                <a:sym typeface="Canva Sans Bold"/>
              </a:rPr>
              <a:t>Historia taxonómica de </a:t>
            </a:r>
            <a:r>
              <a:rPr lang="en-US" sz="5684" b="1" i="1">
                <a:solidFill>
                  <a:srgbClr val="FFFFFF"/>
                </a:solidFill>
                <a:latin typeface="Canva Sans Bold Italics"/>
                <a:ea typeface="Canva Sans Bold Italics"/>
                <a:cs typeface="Canva Sans Bold Italics"/>
                <a:sym typeface="Canva Sans Bold Italics"/>
              </a:rPr>
              <a:t>Durinskia</a:t>
            </a:r>
          </a:p>
        </p:txBody>
      </p:sp>
      <p:sp>
        <p:nvSpPr>
          <p:cNvPr id="11" name="TextBox 11"/>
          <p:cNvSpPr txBox="1"/>
          <p:nvPr/>
        </p:nvSpPr>
        <p:spPr>
          <a:xfrm>
            <a:off x="1458564" y="8510564"/>
            <a:ext cx="14872896" cy="1335405"/>
          </a:xfrm>
          <a:prstGeom prst="rect">
            <a:avLst/>
          </a:prstGeom>
        </p:spPr>
        <p:txBody>
          <a:bodyPr lIns="0" tIns="0" rIns="0" bIns="0" rtlCol="0" anchor="t">
            <a:spAutoFit/>
          </a:bodyPr>
          <a:lstStyle/>
          <a:p>
            <a:pPr algn="just">
              <a:lnSpc>
                <a:spcPts val="2640"/>
              </a:lnSpc>
            </a:pPr>
            <a:r>
              <a:rPr lang="en-US" sz="2400" i="1">
                <a:solidFill>
                  <a:srgbClr val="FFFFFF"/>
                </a:solidFill>
                <a:latin typeface="Canva Sans Italics"/>
                <a:ea typeface="Canva Sans Italics"/>
                <a:cs typeface="Canva Sans Italics"/>
                <a:sym typeface="Canva Sans Italics"/>
              </a:rPr>
              <a:t>Durinskia baltica</a:t>
            </a:r>
            <a:r>
              <a:rPr lang="en-US" sz="2400">
                <a:solidFill>
                  <a:srgbClr val="FFFFFF"/>
                </a:solidFill>
                <a:latin typeface="Canva Sans"/>
                <a:ea typeface="Canva Sans"/>
                <a:cs typeface="Canva Sans"/>
                <a:sym typeface="Canva Sans"/>
              </a:rPr>
              <a:t> fue descrita originalmente como </a:t>
            </a:r>
            <a:r>
              <a:rPr lang="en-US" sz="2400" i="1">
                <a:solidFill>
                  <a:srgbClr val="FFFFFF"/>
                </a:solidFill>
                <a:latin typeface="Canva Sans Italics"/>
                <a:ea typeface="Canva Sans Italics"/>
                <a:cs typeface="Canva Sans Italics"/>
                <a:sym typeface="Canva Sans Italics"/>
              </a:rPr>
              <a:t>Glenodinium balticum</a:t>
            </a:r>
            <a:r>
              <a:rPr lang="en-US" sz="2400">
                <a:solidFill>
                  <a:srgbClr val="FFFFFF"/>
                </a:solidFill>
                <a:latin typeface="Canva Sans"/>
                <a:ea typeface="Canva Sans"/>
                <a:cs typeface="Canva Sans"/>
                <a:sym typeface="Canva Sans"/>
              </a:rPr>
              <a:t> por Levander y posteriormente ubicada en el género Peridinium como Peridinium balticum. Carty y Cox (1986) propusieron su reclasificación en un nuevo género, Durinskia, debido a diferencias en la organización de sus placas tecales y otras características morfológicas.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041040"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grpSp>
        <p:nvGrpSpPr>
          <p:cNvPr id="5" name="Group 5"/>
          <p:cNvGrpSpPr/>
          <p:nvPr/>
        </p:nvGrpSpPr>
        <p:grpSpPr>
          <a:xfrm>
            <a:off x="413177" y="9124531"/>
            <a:ext cx="17461647" cy="1063193"/>
            <a:chOff x="0" y="0"/>
            <a:chExt cx="4598952" cy="280018"/>
          </a:xfrm>
        </p:grpSpPr>
        <p:sp>
          <p:nvSpPr>
            <p:cNvPr id="6" name="Freeform 6"/>
            <p:cNvSpPr/>
            <p:nvPr/>
          </p:nvSpPr>
          <p:spPr>
            <a:xfrm>
              <a:off x="0" y="0"/>
              <a:ext cx="4598952" cy="280018"/>
            </a:xfrm>
            <a:custGeom>
              <a:avLst/>
              <a:gdLst/>
              <a:ahLst/>
              <a:cxnLst/>
              <a:rect l="l" t="t" r="r" b="b"/>
              <a:pathLst>
                <a:path w="4598952" h="280018">
                  <a:moveTo>
                    <a:pt x="44337" y="0"/>
                  </a:moveTo>
                  <a:lnTo>
                    <a:pt x="4554615" y="0"/>
                  </a:lnTo>
                  <a:cubicBezTo>
                    <a:pt x="4579102" y="0"/>
                    <a:pt x="4598952" y="19850"/>
                    <a:pt x="4598952" y="44337"/>
                  </a:cubicBezTo>
                  <a:lnTo>
                    <a:pt x="4598952" y="235681"/>
                  </a:lnTo>
                  <a:cubicBezTo>
                    <a:pt x="4598952" y="260168"/>
                    <a:pt x="4579102" y="280018"/>
                    <a:pt x="4554615" y="280018"/>
                  </a:cubicBezTo>
                  <a:lnTo>
                    <a:pt x="44337" y="280018"/>
                  </a:lnTo>
                  <a:cubicBezTo>
                    <a:pt x="19850" y="280018"/>
                    <a:pt x="0" y="260168"/>
                    <a:pt x="0" y="235681"/>
                  </a:cubicBezTo>
                  <a:lnTo>
                    <a:pt x="0" y="44337"/>
                  </a:lnTo>
                  <a:cubicBezTo>
                    <a:pt x="0" y="19850"/>
                    <a:pt x="19850" y="0"/>
                    <a:pt x="44337" y="0"/>
                  </a:cubicBezTo>
                  <a:close/>
                </a:path>
              </a:pathLst>
            </a:custGeom>
            <a:ln w="19050" cap="rnd">
              <a:solidFill>
                <a:srgbClr val="FFFFFF"/>
              </a:solidFill>
              <a:prstDash val="solid"/>
              <a:round/>
            </a:ln>
          </p:spPr>
          <p:txBody>
            <a:bodyPr/>
            <a:lstStyle/>
            <a:p>
              <a:endParaRPr lang="es-MX"/>
            </a:p>
          </p:txBody>
        </p:sp>
        <p:sp>
          <p:nvSpPr>
            <p:cNvPr id="7" name="TextBox 7"/>
            <p:cNvSpPr txBox="1"/>
            <p:nvPr/>
          </p:nvSpPr>
          <p:spPr>
            <a:xfrm>
              <a:off x="0" y="-38100"/>
              <a:ext cx="4598952" cy="318118"/>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2246953" y="821959"/>
            <a:ext cx="13586574" cy="8050045"/>
          </a:xfrm>
          <a:custGeom>
            <a:avLst/>
            <a:gdLst/>
            <a:ahLst/>
            <a:cxnLst/>
            <a:rect l="l" t="t" r="r" b="b"/>
            <a:pathLst>
              <a:path w="13586574" h="8050045">
                <a:moveTo>
                  <a:pt x="0" y="0"/>
                </a:moveTo>
                <a:lnTo>
                  <a:pt x="13586574" y="0"/>
                </a:lnTo>
                <a:lnTo>
                  <a:pt x="13586574" y="8050045"/>
                </a:lnTo>
                <a:lnTo>
                  <a:pt x="0" y="8050045"/>
                </a:lnTo>
                <a:lnTo>
                  <a:pt x="0" y="0"/>
                </a:lnTo>
                <a:close/>
              </a:path>
            </a:pathLst>
          </a:custGeom>
          <a:blipFill>
            <a:blip r:embed="rId4"/>
            <a:stretch>
              <a:fillRect/>
            </a:stretch>
          </a:blipFill>
        </p:spPr>
        <p:txBody>
          <a:bodyPr/>
          <a:lstStyle/>
          <a:p>
            <a:endParaRPr lang="es-MX"/>
          </a:p>
        </p:txBody>
      </p:sp>
      <p:sp>
        <p:nvSpPr>
          <p:cNvPr id="9" name="TextBox 9"/>
          <p:cNvSpPr txBox="1"/>
          <p:nvPr/>
        </p:nvSpPr>
        <p:spPr>
          <a:xfrm>
            <a:off x="365605" y="239065"/>
            <a:ext cx="17349268" cy="530225"/>
          </a:xfrm>
          <a:prstGeom prst="rect">
            <a:avLst/>
          </a:prstGeom>
        </p:spPr>
        <p:txBody>
          <a:bodyPr lIns="0" tIns="0" rIns="0" bIns="0" rtlCol="0" anchor="t">
            <a:spAutoFit/>
          </a:bodyPr>
          <a:lstStyle/>
          <a:p>
            <a:pPr algn="ctr">
              <a:lnSpc>
                <a:spcPts val="3850"/>
              </a:lnSpc>
            </a:pPr>
            <a:r>
              <a:rPr lang="en-US" sz="3500" b="1">
                <a:solidFill>
                  <a:srgbClr val="FFFFFF"/>
                </a:solidFill>
                <a:latin typeface="Hagrid Ultra-Bold"/>
                <a:ea typeface="Hagrid Ultra-Bold"/>
                <a:cs typeface="Hagrid Ultra-Bold"/>
                <a:sym typeface="Hagrid Ultra-Bold"/>
              </a:rPr>
              <a:t>Origen evolutivo y adaptación ambiental de Durinskia baltica</a:t>
            </a:r>
          </a:p>
        </p:txBody>
      </p:sp>
      <p:sp>
        <p:nvSpPr>
          <p:cNvPr id="10" name="TextBox 10"/>
          <p:cNvSpPr txBox="1"/>
          <p:nvPr/>
        </p:nvSpPr>
        <p:spPr>
          <a:xfrm>
            <a:off x="896054" y="9277350"/>
            <a:ext cx="16688814" cy="776605"/>
          </a:xfrm>
          <a:prstGeom prst="rect">
            <a:avLst/>
          </a:prstGeom>
        </p:spPr>
        <p:txBody>
          <a:bodyPr lIns="0" tIns="0" rIns="0" bIns="0" rtlCol="0" anchor="t">
            <a:spAutoFit/>
          </a:bodyPr>
          <a:lstStyle/>
          <a:p>
            <a:pPr algn="ctr">
              <a:lnSpc>
                <a:spcPts val="2090"/>
              </a:lnSpc>
            </a:pPr>
            <a:r>
              <a:rPr lang="en-US" sz="1900" dirty="0" err="1">
                <a:solidFill>
                  <a:srgbClr val="FFFFFF"/>
                </a:solidFill>
                <a:latin typeface="Canva Sans"/>
                <a:ea typeface="Canva Sans"/>
                <a:cs typeface="Canva Sans"/>
                <a:sym typeface="Canva Sans"/>
              </a:rPr>
              <a:t>Figura</a:t>
            </a:r>
            <a:r>
              <a:rPr lang="en-US" sz="1900" dirty="0">
                <a:solidFill>
                  <a:srgbClr val="FFFFFF"/>
                </a:solidFill>
                <a:latin typeface="Canva Sans"/>
                <a:ea typeface="Canva Sans"/>
                <a:cs typeface="Canva Sans"/>
                <a:sym typeface="Canva Sans"/>
              </a:rPr>
              <a:t> 1. La </a:t>
            </a:r>
            <a:r>
              <a:rPr lang="en-US" sz="1900" dirty="0" err="1">
                <a:solidFill>
                  <a:srgbClr val="FFFFFF"/>
                </a:solidFill>
                <a:latin typeface="Canva Sans"/>
                <a:ea typeface="Canva Sans"/>
                <a:cs typeface="Canva Sans"/>
                <a:sym typeface="Canva Sans"/>
              </a:rPr>
              <a:t>filogenia</a:t>
            </a:r>
            <a:r>
              <a:rPr lang="en-US" sz="1900" dirty="0">
                <a:solidFill>
                  <a:srgbClr val="FFFFFF"/>
                </a:solidFill>
                <a:latin typeface="Canva Sans"/>
                <a:ea typeface="Canva Sans"/>
                <a:cs typeface="Canva Sans"/>
                <a:sym typeface="Canva Sans"/>
              </a:rPr>
              <a:t> molecular de Lira et al. (2023) </a:t>
            </a:r>
            <a:r>
              <a:rPr lang="en-US" sz="1900" dirty="0" err="1">
                <a:solidFill>
                  <a:srgbClr val="FFFFFF"/>
                </a:solidFill>
                <a:latin typeface="Canva Sans"/>
                <a:ea typeface="Canva Sans"/>
                <a:cs typeface="Canva Sans"/>
                <a:sym typeface="Canva Sans"/>
              </a:rPr>
              <a:t>ubica</a:t>
            </a:r>
            <a:r>
              <a:rPr lang="en-US" sz="1900" dirty="0">
                <a:solidFill>
                  <a:srgbClr val="FFFFFF"/>
                </a:solidFill>
                <a:latin typeface="Canva Sans"/>
                <a:ea typeface="Canva Sans"/>
                <a:cs typeface="Canva Sans"/>
                <a:sym typeface="Canva Sans"/>
              </a:rPr>
              <a:t> a</a:t>
            </a:r>
            <a:r>
              <a:rPr lang="en-US" sz="1900" i="1" dirty="0">
                <a:solidFill>
                  <a:srgbClr val="FFFFFF"/>
                </a:solidFill>
                <a:latin typeface="Canva Sans Italics"/>
                <a:ea typeface="Canva Sans Italics"/>
                <a:cs typeface="Canva Sans Italics"/>
                <a:sym typeface="Canva Sans Italics"/>
              </a:rPr>
              <a:t> </a:t>
            </a:r>
            <a:r>
              <a:rPr lang="en-US" sz="1900" i="1" dirty="0" err="1">
                <a:solidFill>
                  <a:srgbClr val="FFFFFF"/>
                </a:solidFill>
                <a:latin typeface="Canva Sans Italics"/>
                <a:ea typeface="Canva Sans Italics"/>
                <a:cs typeface="Canva Sans Italics"/>
                <a:sym typeface="Canva Sans Italics"/>
              </a:rPr>
              <a:t>Durinskia</a:t>
            </a:r>
            <a:r>
              <a:rPr lang="en-US" sz="1900" i="1" dirty="0">
                <a:solidFill>
                  <a:srgbClr val="FFFFFF"/>
                </a:solidFill>
                <a:latin typeface="Canva Sans Italics"/>
                <a:ea typeface="Canva Sans Italics"/>
                <a:cs typeface="Canva Sans Italics"/>
                <a:sym typeface="Canva Sans Italics"/>
              </a:rPr>
              <a:t> </a:t>
            </a:r>
            <a:r>
              <a:rPr lang="en-US" sz="1900" i="1" dirty="0" err="1">
                <a:solidFill>
                  <a:srgbClr val="FFFFFF"/>
                </a:solidFill>
                <a:latin typeface="Canva Sans Italics"/>
                <a:ea typeface="Canva Sans Italics"/>
                <a:cs typeface="Canva Sans Italics"/>
                <a:sym typeface="Canva Sans Italics"/>
              </a:rPr>
              <a:t>baltica</a:t>
            </a:r>
            <a:r>
              <a:rPr lang="en-US" sz="1900" i="1" dirty="0">
                <a:solidFill>
                  <a:srgbClr val="FFFFFF"/>
                </a:solidFill>
                <a:latin typeface="Canva Sans Italics"/>
                <a:ea typeface="Canva Sans Italics"/>
                <a:cs typeface="Canva Sans Italics"/>
                <a:sym typeface="Canva Sans Italics"/>
              </a:rPr>
              <a:t> </a:t>
            </a:r>
            <a:r>
              <a:rPr lang="en-US" sz="1900" dirty="0">
                <a:solidFill>
                  <a:srgbClr val="FFFFFF"/>
                </a:solidFill>
                <a:latin typeface="Canva Sans"/>
                <a:ea typeface="Canva Sans"/>
                <a:cs typeface="Canva Sans"/>
                <a:sym typeface="Canva Sans"/>
              </a:rPr>
              <a:t>de </a:t>
            </a:r>
            <a:r>
              <a:rPr lang="en-US" sz="1900" dirty="0" err="1">
                <a:solidFill>
                  <a:srgbClr val="FFFFFF"/>
                </a:solidFill>
                <a:latin typeface="Canva Sans"/>
                <a:ea typeface="Canva Sans"/>
                <a:cs typeface="Canva Sans"/>
                <a:sym typeface="Canva Sans"/>
              </a:rPr>
              <a:t>Xochimilco</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dentro</a:t>
            </a:r>
            <a:r>
              <a:rPr lang="en-US" sz="1900" dirty="0">
                <a:solidFill>
                  <a:srgbClr val="FFFFFF"/>
                </a:solidFill>
                <a:latin typeface="Canva Sans"/>
                <a:ea typeface="Canva Sans"/>
                <a:cs typeface="Canva Sans"/>
                <a:sym typeface="Canva Sans"/>
              </a:rPr>
              <a:t> de </a:t>
            </a:r>
            <a:r>
              <a:rPr lang="en-US" sz="1900" dirty="0" err="1">
                <a:solidFill>
                  <a:srgbClr val="FFFFFF"/>
                </a:solidFill>
                <a:latin typeface="Canva Sans"/>
                <a:ea typeface="Canva Sans"/>
                <a:cs typeface="Canva Sans"/>
                <a:sym typeface="Canva Sans"/>
              </a:rPr>
              <a:t>Kryptoperidiniaceae</a:t>
            </a:r>
            <a:r>
              <a:rPr lang="en-US" sz="1900" dirty="0">
                <a:solidFill>
                  <a:srgbClr val="FFFFFF"/>
                </a:solidFill>
                <a:latin typeface="Canva Sans"/>
                <a:ea typeface="Canva Sans"/>
                <a:cs typeface="Canva Sans"/>
                <a:sym typeface="Canva Sans"/>
              </a:rPr>
              <a:t> y </a:t>
            </a:r>
            <a:r>
              <a:rPr lang="en-US" sz="1900" dirty="0" err="1">
                <a:solidFill>
                  <a:srgbClr val="FFFFFF"/>
                </a:solidFill>
                <a:latin typeface="Canva Sans"/>
                <a:ea typeface="Canva Sans"/>
                <a:cs typeface="Canva Sans"/>
                <a:sym typeface="Canva Sans"/>
              </a:rPr>
              <a:t>cercana</a:t>
            </a:r>
            <a:r>
              <a:rPr lang="en-US" sz="1900" dirty="0">
                <a:solidFill>
                  <a:srgbClr val="FFFFFF"/>
                </a:solidFill>
                <a:latin typeface="Canva Sans"/>
                <a:ea typeface="Canva Sans"/>
                <a:cs typeface="Canva Sans"/>
                <a:sym typeface="Canva Sans"/>
              </a:rPr>
              <a:t> a </a:t>
            </a:r>
            <a:r>
              <a:rPr lang="en-US" sz="1900" dirty="0" err="1">
                <a:solidFill>
                  <a:srgbClr val="FFFFFF"/>
                </a:solidFill>
                <a:latin typeface="Canva Sans"/>
                <a:ea typeface="Canva Sans"/>
                <a:cs typeface="Canva Sans"/>
                <a:sym typeface="Canva Sans"/>
              </a:rPr>
              <a:t>otras</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especies</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dulceacuícolas</a:t>
            </a:r>
            <a:r>
              <a:rPr lang="en-US" sz="1900" dirty="0">
                <a:solidFill>
                  <a:srgbClr val="FFFFFF"/>
                </a:solidFill>
                <a:latin typeface="Canva Sans"/>
                <a:ea typeface="Canva Sans"/>
                <a:cs typeface="Canva Sans"/>
                <a:sym typeface="Canva Sans"/>
              </a:rPr>
              <a:t> del </a:t>
            </a:r>
            <a:r>
              <a:rPr lang="en-US" sz="1900" dirty="0" err="1">
                <a:solidFill>
                  <a:srgbClr val="FFFFFF"/>
                </a:solidFill>
                <a:latin typeface="Canva Sans"/>
                <a:ea typeface="Canva Sans"/>
                <a:cs typeface="Canva Sans"/>
                <a:sym typeface="Canva Sans"/>
              </a:rPr>
              <a:t>género</a:t>
            </a:r>
            <a:r>
              <a:rPr lang="en-US" sz="1900" dirty="0">
                <a:solidFill>
                  <a:srgbClr val="FFFFFF"/>
                </a:solidFill>
                <a:latin typeface="Canva Sans"/>
                <a:ea typeface="Canva Sans"/>
                <a:cs typeface="Canva Sans"/>
                <a:sym typeface="Canva Sans"/>
              </a:rPr>
              <a:t>. Su </a:t>
            </a:r>
            <a:r>
              <a:rPr lang="en-US" sz="1900" dirty="0" err="1">
                <a:solidFill>
                  <a:srgbClr val="FFFFFF"/>
                </a:solidFill>
                <a:latin typeface="Canva Sans"/>
                <a:ea typeface="Canva Sans"/>
                <a:cs typeface="Canva Sans"/>
                <a:sym typeface="Canva Sans"/>
              </a:rPr>
              <a:t>origen</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reciente</a:t>
            </a:r>
            <a:r>
              <a:rPr lang="en-US" sz="1900" dirty="0">
                <a:solidFill>
                  <a:srgbClr val="FFFFFF"/>
                </a:solidFill>
                <a:latin typeface="Canva Sans"/>
                <a:ea typeface="Canva Sans"/>
                <a:cs typeface="Canva Sans"/>
                <a:sym typeface="Canva Sans"/>
              </a:rPr>
              <a:t> se </a:t>
            </a:r>
            <a:r>
              <a:rPr lang="en-US" sz="1900" dirty="0" err="1">
                <a:solidFill>
                  <a:srgbClr val="FFFFFF"/>
                </a:solidFill>
                <a:latin typeface="Canva Sans"/>
                <a:ea typeface="Canva Sans"/>
                <a:cs typeface="Canva Sans"/>
                <a:sym typeface="Canva Sans"/>
              </a:rPr>
              <a:t>estima</a:t>
            </a:r>
            <a:r>
              <a:rPr lang="en-US" sz="1900" dirty="0">
                <a:solidFill>
                  <a:srgbClr val="FFFFFF"/>
                </a:solidFill>
                <a:latin typeface="Canva Sans"/>
                <a:ea typeface="Canva Sans"/>
                <a:cs typeface="Canva Sans"/>
                <a:sym typeface="Canva Sans"/>
              </a:rPr>
              <a:t> en </a:t>
            </a:r>
            <a:r>
              <a:rPr lang="en-US" sz="1900" dirty="0" err="1">
                <a:solidFill>
                  <a:srgbClr val="FFFFFF"/>
                </a:solidFill>
                <a:latin typeface="Canva Sans"/>
                <a:ea typeface="Canva Sans"/>
                <a:cs typeface="Canva Sans"/>
                <a:sym typeface="Canva Sans"/>
              </a:rPr>
              <a:t>aproximadamente</a:t>
            </a:r>
            <a:r>
              <a:rPr lang="en-US" sz="1900" dirty="0">
                <a:solidFill>
                  <a:srgbClr val="FFFFFF"/>
                </a:solidFill>
                <a:latin typeface="Canva Sans"/>
                <a:ea typeface="Canva Sans"/>
                <a:cs typeface="Canva Sans"/>
                <a:sym typeface="Canva Sans"/>
              </a:rPr>
              <a:t> 20 millones de </a:t>
            </a:r>
            <a:r>
              <a:rPr lang="en-US" sz="1900" dirty="0" err="1">
                <a:solidFill>
                  <a:srgbClr val="FFFFFF"/>
                </a:solidFill>
                <a:latin typeface="Canva Sans"/>
                <a:ea typeface="Canva Sans"/>
                <a:cs typeface="Canva Sans"/>
                <a:sym typeface="Canva Sans"/>
              </a:rPr>
              <a:t>años</a:t>
            </a:r>
            <a:r>
              <a:rPr lang="en-US" sz="1900" dirty="0">
                <a:solidFill>
                  <a:srgbClr val="FFFFFF"/>
                </a:solidFill>
                <a:latin typeface="Canva Sans"/>
                <a:ea typeface="Canva Sans"/>
                <a:cs typeface="Canva Sans"/>
                <a:sym typeface="Canva Sans"/>
              </a:rPr>
              <a:t> antes del </a:t>
            </a:r>
            <a:r>
              <a:rPr lang="en-US" sz="1900" dirty="0" err="1">
                <a:solidFill>
                  <a:srgbClr val="FFFFFF"/>
                </a:solidFill>
                <a:latin typeface="Canva Sans"/>
                <a:ea typeface="Canva Sans"/>
                <a:cs typeface="Canva Sans"/>
                <a:sym typeface="Canva Sans"/>
              </a:rPr>
              <a:t>presente</a:t>
            </a:r>
            <a:r>
              <a:rPr lang="en-US" sz="1900" dirty="0">
                <a:solidFill>
                  <a:srgbClr val="FFFFFF"/>
                </a:solidFill>
                <a:latin typeface="Canva Sans"/>
                <a:ea typeface="Canva Sans"/>
                <a:cs typeface="Canva Sans"/>
                <a:sym typeface="Canva Sans"/>
              </a:rPr>
              <a:t>, lo que </a:t>
            </a:r>
            <a:r>
              <a:rPr lang="en-US" sz="1900" dirty="0" err="1">
                <a:solidFill>
                  <a:srgbClr val="FFFFFF"/>
                </a:solidFill>
                <a:latin typeface="Canva Sans"/>
                <a:ea typeface="Canva Sans"/>
                <a:cs typeface="Canva Sans"/>
                <a:sym typeface="Canva Sans"/>
              </a:rPr>
              <a:t>sugiere</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una</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historia</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evolutiva</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vinculada</a:t>
            </a:r>
            <a:r>
              <a:rPr lang="en-US" sz="1900" dirty="0">
                <a:solidFill>
                  <a:srgbClr val="FFFFFF"/>
                </a:solidFill>
                <a:latin typeface="Canva Sans"/>
                <a:ea typeface="Canva Sans"/>
                <a:cs typeface="Canva Sans"/>
                <a:sym typeface="Canva Sans"/>
              </a:rPr>
              <a:t> a la </a:t>
            </a:r>
            <a:r>
              <a:rPr lang="en-US" sz="1900" dirty="0" err="1">
                <a:solidFill>
                  <a:srgbClr val="FFFFFF"/>
                </a:solidFill>
                <a:latin typeface="Canva Sans"/>
                <a:ea typeface="Canva Sans"/>
                <a:cs typeface="Canva Sans"/>
                <a:sym typeface="Canva Sans"/>
              </a:rPr>
              <a:t>colonización</a:t>
            </a:r>
            <a:r>
              <a:rPr lang="en-US" sz="1900" dirty="0">
                <a:solidFill>
                  <a:srgbClr val="FFFFFF"/>
                </a:solidFill>
                <a:latin typeface="Canva Sans"/>
                <a:ea typeface="Canva Sans"/>
                <a:cs typeface="Canva Sans"/>
                <a:sym typeface="Canva Sans"/>
              </a:rPr>
              <a:t> de ambientes </a:t>
            </a:r>
            <a:r>
              <a:rPr lang="en-US" sz="1900" dirty="0" err="1">
                <a:solidFill>
                  <a:srgbClr val="FFFFFF"/>
                </a:solidFill>
                <a:latin typeface="Canva Sans"/>
                <a:ea typeface="Canva Sans"/>
                <a:cs typeface="Canva Sans"/>
                <a:sym typeface="Canva Sans"/>
              </a:rPr>
              <a:t>continentales</a:t>
            </a:r>
            <a:r>
              <a:rPr lang="en-US" sz="1900" dirty="0">
                <a:solidFill>
                  <a:srgbClr val="FFFFFF"/>
                </a:solidFill>
                <a:latin typeface="Canva Sans"/>
                <a:ea typeface="Canva Sans"/>
                <a:cs typeface="Canva Sans"/>
                <a:sym typeface="Canva Sans"/>
              </a:rPr>
              <a:t> y a la </a:t>
            </a:r>
            <a:r>
              <a:rPr lang="en-US" sz="1900" dirty="0" err="1">
                <a:solidFill>
                  <a:srgbClr val="FFFFFF"/>
                </a:solidFill>
                <a:latin typeface="Canva Sans"/>
                <a:ea typeface="Canva Sans"/>
                <a:cs typeface="Canva Sans"/>
                <a:sym typeface="Canva Sans"/>
              </a:rPr>
              <a:t>adaptación</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desde</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condiciones</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salobres</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hacia</a:t>
            </a:r>
            <a:r>
              <a:rPr lang="en-US" sz="1900" dirty="0">
                <a:solidFill>
                  <a:srgbClr val="FFFFFF"/>
                </a:solidFill>
                <a:latin typeface="Canva Sans"/>
                <a:ea typeface="Canva Sans"/>
                <a:cs typeface="Canva Sans"/>
                <a:sym typeface="Canva Sans"/>
              </a:rPr>
              <a:t> </a:t>
            </a:r>
            <a:r>
              <a:rPr lang="en-US" sz="1900" dirty="0" err="1">
                <a:solidFill>
                  <a:srgbClr val="FFFFFF"/>
                </a:solidFill>
                <a:latin typeface="Canva Sans"/>
                <a:ea typeface="Canva Sans"/>
                <a:cs typeface="Canva Sans"/>
                <a:sym typeface="Canva Sans"/>
              </a:rPr>
              <a:t>agua</a:t>
            </a:r>
            <a:r>
              <a:rPr lang="en-US" sz="1900" dirty="0">
                <a:solidFill>
                  <a:srgbClr val="FFFFFF"/>
                </a:solidFill>
                <a:latin typeface="Canva Sans"/>
                <a:ea typeface="Canva Sans"/>
                <a:cs typeface="Canva Sans"/>
                <a:sym typeface="Canva Sans"/>
              </a:rPr>
              <a:t> dulce.</a:t>
            </a:r>
          </a:p>
        </p:txBody>
      </p:sp>
      <p:pic>
        <p:nvPicPr>
          <p:cNvPr id="12" name="Imagen 11">
            <a:extLst>
              <a:ext uri="{FF2B5EF4-FFF2-40B4-BE49-F238E27FC236}">
                <a16:creationId xmlns:a16="http://schemas.microsoft.com/office/drawing/2014/main" id="{D77FDDC9-E44B-BC87-0729-BD2B19B6471A}"/>
              </a:ext>
            </a:extLst>
          </p:cNvPr>
          <p:cNvPicPr>
            <a:picLocks noChangeAspect="1"/>
          </p:cNvPicPr>
          <p:nvPr/>
        </p:nvPicPr>
        <p:blipFill>
          <a:blip r:embed="rId5"/>
          <a:stretch>
            <a:fillRect/>
          </a:stretch>
        </p:blipFill>
        <p:spPr>
          <a:xfrm>
            <a:off x="152400" y="821959"/>
            <a:ext cx="7544853" cy="382958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sp>
        <p:nvSpPr>
          <p:cNvPr id="5" name="Freeform 5"/>
          <p:cNvSpPr/>
          <p:nvPr/>
        </p:nvSpPr>
        <p:spPr>
          <a:xfrm>
            <a:off x="12525361" y="0"/>
            <a:ext cx="3806190" cy="10287000"/>
          </a:xfrm>
          <a:custGeom>
            <a:avLst/>
            <a:gdLst/>
            <a:ahLst/>
            <a:cxnLst/>
            <a:rect l="l" t="t" r="r" b="b"/>
            <a:pathLst>
              <a:path w="3806190" h="10287000">
                <a:moveTo>
                  <a:pt x="0" y="0"/>
                </a:moveTo>
                <a:lnTo>
                  <a:pt x="3806190" y="0"/>
                </a:lnTo>
                <a:lnTo>
                  <a:pt x="3806190" y="10287000"/>
                </a:lnTo>
                <a:lnTo>
                  <a:pt x="0" y="10287000"/>
                </a:lnTo>
                <a:lnTo>
                  <a:pt x="0" y="0"/>
                </a:lnTo>
                <a:close/>
              </a:path>
            </a:pathLst>
          </a:custGeom>
          <a:blipFill>
            <a:blip r:embed="rId4"/>
            <a:stretch>
              <a:fillRect/>
            </a:stretch>
          </a:blipFill>
        </p:spPr>
        <p:txBody>
          <a:bodyPr/>
          <a:lstStyle/>
          <a:p>
            <a:endParaRPr lang="es-MX"/>
          </a:p>
        </p:txBody>
      </p:sp>
      <p:sp>
        <p:nvSpPr>
          <p:cNvPr id="6" name="Freeform 6"/>
          <p:cNvSpPr/>
          <p:nvPr/>
        </p:nvSpPr>
        <p:spPr>
          <a:xfrm>
            <a:off x="3500432" y="5353258"/>
            <a:ext cx="5095745" cy="2068384"/>
          </a:xfrm>
          <a:custGeom>
            <a:avLst/>
            <a:gdLst/>
            <a:ahLst/>
            <a:cxnLst/>
            <a:rect l="l" t="t" r="r" b="b"/>
            <a:pathLst>
              <a:path w="5095745" h="2068384">
                <a:moveTo>
                  <a:pt x="0" y="0"/>
                </a:moveTo>
                <a:lnTo>
                  <a:pt x="5095745" y="0"/>
                </a:lnTo>
                <a:lnTo>
                  <a:pt x="5095745" y="2068383"/>
                </a:lnTo>
                <a:lnTo>
                  <a:pt x="0" y="2068383"/>
                </a:lnTo>
                <a:lnTo>
                  <a:pt x="0" y="0"/>
                </a:lnTo>
                <a:close/>
              </a:path>
            </a:pathLst>
          </a:custGeom>
          <a:blipFill>
            <a:blip r:embed="rId5"/>
            <a:stretch>
              <a:fillRect/>
            </a:stretch>
          </a:blipFill>
        </p:spPr>
        <p:txBody>
          <a:bodyPr/>
          <a:lstStyle/>
          <a:p>
            <a:endParaRPr lang="es-MX"/>
          </a:p>
        </p:txBody>
      </p:sp>
      <p:sp>
        <p:nvSpPr>
          <p:cNvPr id="7" name="TextBox 7"/>
          <p:cNvSpPr txBox="1"/>
          <p:nvPr/>
        </p:nvSpPr>
        <p:spPr>
          <a:xfrm>
            <a:off x="-150903" y="903399"/>
            <a:ext cx="12783811" cy="2567945"/>
          </a:xfrm>
          <a:prstGeom prst="rect">
            <a:avLst/>
          </a:prstGeom>
        </p:spPr>
        <p:txBody>
          <a:bodyPr lIns="0" tIns="0" rIns="0" bIns="0" rtlCol="0" anchor="t">
            <a:spAutoFit/>
          </a:bodyPr>
          <a:lstStyle/>
          <a:p>
            <a:pPr algn="ctr">
              <a:lnSpc>
                <a:spcPts val="9570"/>
              </a:lnSpc>
            </a:pPr>
            <a:r>
              <a:rPr lang="en-US" sz="8700" b="1">
                <a:solidFill>
                  <a:srgbClr val="FFFFFF"/>
                </a:solidFill>
                <a:latin typeface="Hagrid Ultra-Bold"/>
                <a:ea typeface="Hagrid Ultra-Bold"/>
                <a:cs typeface="Hagrid Ultra-Bold"/>
                <a:sym typeface="Hagrid Ultra-Bold"/>
              </a:rPr>
              <a:t>Clasificación Taxonómica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grpSp>
        <p:nvGrpSpPr>
          <p:cNvPr id="5" name="Group 5"/>
          <p:cNvGrpSpPr/>
          <p:nvPr/>
        </p:nvGrpSpPr>
        <p:grpSpPr>
          <a:xfrm>
            <a:off x="213551" y="1284880"/>
            <a:ext cx="8965278" cy="8399094"/>
            <a:chOff x="0" y="0"/>
            <a:chExt cx="2361225" cy="2212107"/>
          </a:xfrm>
        </p:grpSpPr>
        <p:sp>
          <p:nvSpPr>
            <p:cNvPr id="6" name="Freeform 6"/>
            <p:cNvSpPr/>
            <p:nvPr/>
          </p:nvSpPr>
          <p:spPr>
            <a:xfrm>
              <a:off x="0" y="0"/>
              <a:ext cx="2361225" cy="2212107"/>
            </a:xfrm>
            <a:custGeom>
              <a:avLst/>
              <a:gdLst/>
              <a:ahLst/>
              <a:cxnLst/>
              <a:rect l="l" t="t" r="r" b="b"/>
              <a:pathLst>
                <a:path w="2361225" h="2212107">
                  <a:moveTo>
                    <a:pt x="29361" y="0"/>
                  </a:moveTo>
                  <a:lnTo>
                    <a:pt x="2331865" y="0"/>
                  </a:lnTo>
                  <a:cubicBezTo>
                    <a:pt x="2339652" y="0"/>
                    <a:pt x="2347120" y="3093"/>
                    <a:pt x="2352626" y="8599"/>
                  </a:cubicBezTo>
                  <a:cubicBezTo>
                    <a:pt x="2358132" y="14106"/>
                    <a:pt x="2361225" y="21574"/>
                    <a:pt x="2361225" y="29361"/>
                  </a:cubicBezTo>
                  <a:lnTo>
                    <a:pt x="2361225" y="2182746"/>
                  </a:lnTo>
                  <a:cubicBezTo>
                    <a:pt x="2361225" y="2198962"/>
                    <a:pt x="2348080" y="2212107"/>
                    <a:pt x="2331865" y="2212107"/>
                  </a:cubicBezTo>
                  <a:lnTo>
                    <a:pt x="29361" y="2212107"/>
                  </a:lnTo>
                  <a:cubicBezTo>
                    <a:pt x="21574" y="2212107"/>
                    <a:pt x="14106" y="2209014"/>
                    <a:pt x="8599" y="2203508"/>
                  </a:cubicBezTo>
                  <a:cubicBezTo>
                    <a:pt x="3093" y="2198001"/>
                    <a:pt x="0" y="2190533"/>
                    <a:pt x="0" y="2182746"/>
                  </a:cubicBezTo>
                  <a:lnTo>
                    <a:pt x="0" y="29361"/>
                  </a:lnTo>
                  <a:cubicBezTo>
                    <a:pt x="0" y="21574"/>
                    <a:pt x="3093" y="14106"/>
                    <a:pt x="8599" y="8599"/>
                  </a:cubicBezTo>
                  <a:cubicBezTo>
                    <a:pt x="14106" y="3093"/>
                    <a:pt x="21574" y="0"/>
                    <a:pt x="29361" y="0"/>
                  </a:cubicBezTo>
                  <a:close/>
                </a:path>
              </a:pathLst>
            </a:custGeom>
            <a:solidFill>
              <a:srgbClr val="FFFFFF">
                <a:alpha val="26667"/>
              </a:srgbClr>
            </a:solidFill>
            <a:ln cap="rnd">
              <a:noFill/>
              <a:prstDash val="solid"/>
              <a:round/>
            </a:ln>
          </p:spPr>
          <p:txBody>
            <a:bodyPr/>
            <a:lstStyle/>
            <a:p>
              <a:endParaRPr lang="es-MX"/>
            </a:p>
          </p:txBody>
        </p:sp>
        <p:sp>
          <p:nvSpPr>
            <p:cNvPr id="7" name="TextBox 7"/>
            <p:cNvSpPr txBox="1"/>
            <p:nvPr/>
          </p:nvSpPr>
          <p:spPr>
            <a:xfrm>
              <a:off x="0" y="-38100"/>
              <a:ext cx="2361225" cy="2250207"/>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448804" y="2239350"/>
            <a:ext cx="8494771" cy="5808300"/>
          </a:xfrm>
          <a:custGeom>
            <a:avLst/>
            <a:gdLst/>
            <a:ahLst/>
            <a:cxnLst/>
            <a:rect l="l" t="t" r="r" b="b"/>
            <a:pathLst>
              <a:path w="8494771" h="5808300">
                <a:moveTo>
                  <a:pt x="0" y="0"/>
                </a:moveTo>
                <a:lnTo>
                  <a:pt x="8494771" y="0"/>
                </a:lnTo>
                <a:lnTo>
                  <a:pt x="8494771" y="5808300"/>
                </a:lnTo>
                <a:lnTo>
                  <a:pt x="0" y="5808300"/>
                </a:lnTo>
                <a:lnTo>
                  <a:pt x="0" y="0"/>
                </a:lnTo>
                <a:close/>
              </a:path>
            </a:pathLst>
          </a:custGeom>
          <a:blipFill>
            <a:blip r:embed="rId4"/>
            <a:stretch>
              <a:fillRect/>
            </a:stretch>
          </a:blipFill>
        </p:spPr>
        <p:txBody>
          <a:bodyPr/>
          <a:lstStyle/>
          <a:p>
            <a:endParaRPr lang="es-MX"/>
          </a:p>
        </p:txBody>
      </p:sp>
      <p:sp>
        <p:nvSpPr>
          <p:cNvPr id="9" name="Freeform 9"/>
          <p:cNvSpPr/>
          <p:nvPr/>
        </p:nvSpPr>
        <p:spPr>
          <a:xfrm>
            <a:off x="9861234" y="936992"/>
            <a:ext cx="7032663" cy="7635463"/>
          </a:xfrm>
          <a:custGeom>
            <a:avLst/>
            <a:gdLst/>
            <a:ahLst/>
            <a:cxnLst/>
            <a:rect l="l" t="t" r="r" b="b"/>
            <a:pathLst>
              <a:path w="7032663" h="7635463">
                <a:moveTo>
                  <a:pt x="0" y="0"/>
                </a:moveTo>
                <a:lnTo>
                  <a:pt x="7032663" y="0"/>
                </a:lnTo>
                <a:lnTo>
                  <a:pt x="7032663" y="7635463"/>
                </a:lnTo>
                <a:lnTo>
                  <a:pt x="0" y="7635463"/>
                </a:lnTo>
                <a:lnTo>
                  <a:pt x="0" y="0"/>
                </a:lnTo>
                <a:close/>
              </a:path>
            </a:pathLst>
          </a:custGeom>
          <a:blipFill>
            <a:blip r:embed="rId5"/>
            <a:stretch>
              <a:fillRect/>
            </a:stretch>
          </a:blipFill>
        </p:spPr>
        <p:txBody>
          <a:bodyPr/>
          <a:lstStyle/>
          <a:p>
            <a:endParaRPr lang="es-MX"/>
          </a:p>
        </p:txBody>
      </p:sp>
      <p:sp>
        <p:nvSpPr>
          <p:cNvPr id="10" name="TextBox 10"/>
          <p:cNvSpPr txBox="1"/>
          <p:nvPr/>
        </p:nvSpPr>
        <p:spPr>
          <a:xfrm>
            <a:off x="1962543" y="154073"/>
            <a:ext cx="5086425" cy="1111246"/>
          </a:xfrm>
          <a:prstGeom prst="rect">
            <a:avLst/>
          </a:prstGeom>
        </p:spPr>
        <p:txBody>
          <a:bodyPr lIns="0" tIns="0" rIns="0" bIns="0" rtlCol="0" anchor="t">
            <a:spAutoFit/>
          </a:bodyPr>
          <a:lstStyle/>
          <a:p>
            <a:pPr algn="l">
              <a:lnSpc>
                <a:spcPts val="9100"/>
              </a:lnSpc>
            </a:pPr>
            <a:r>
              <a:rPr lang="en-US" sz="6500" b="1">
                <a:solidFill>
                  <a:srgbClr val="FFFFFF"/>
                </a:solidFill>
                <a:latin typeface="Canva Sans Bold"/>
                <a:ea typeface="Canva Sans Bold"/>
                <a:cs typeface="Canva Sans Bold"/>
                <a:sym typeface="Canva Sans Bold"/>
              </a:rPr>
              <a:t>Descripción</a:t>
            </a:r>
          </a:p>
        </p:txBody>
      </p:sp>
      <p:sp>
        <p:nvSpPr>
          <p:cNvPr id="11" name="TextBox 11"/>
          <p:cNvSpPr txBox="1"/>
          <p:nvPr/>
        </p:nvSpPr>
        <p:spPr>
          <a:xfrm>
            <a:off x="10050066" y="8628380"/>
            <a:ext cx="6654998" cy="1231265"/>
          </a:xfrm>
          <a:prstGeom prst="rect">
            <a:avLst/>
          </a:prstGeom>
        </p:spPr>
        <p:txBody>
          <a:bodyPr lIns="0" tIns="0" rIns="0" bIns="0" rtlCol="0" anchor="t">
            <a:spAutoFit/>
          </a:bodyPr>
          <a:lstStyle/>
          <a:p>
            <a:pPr algn="ctr">
              <a:lnSpc>
                <a:spcPts val="1960"/>
              </a:lnSpc>
              <a:spcBef>
                <a:spcPct val="0"/>
              </a:spcBef>
            </a:pPr>
            <a:r>
              <a:rPr lang="en-US" sz="1400">
                <a:solidFill>
                  <a:srgbClr val="FFFFFF"/>
                </a:solidFill>
                <a:latin typeface="Canva Sans"/>
                <a:ea typeface="Canva Sans"/>
                <a:cs typeface="Canva Sans"/>
                <a:sym typeface="Canva Sans"/>
              </a:rPr>
              <a:t>Figura 2. Micrografías electrónicas de barrido de Durinskia baltica. Se observan distintas vistas de la célula tecada: vista apical, ventral-apical y antapical. Las imágenes permiten reconocer la forma esférica de la célula, la superficie tecal lisa, el cíngulo y la disposición de las placas características del género Durinskia.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sp>
        <p:nvSpPr>
          <p:cNvPr id="5" name="Freeform 5"/>
          <p:cNvSpPr/>
          <p:nvPr/>
        </p:nvSpPr>
        <p:spPr>
          <a:xfrm>
            <a:off x="609600" y="334849"/>
            <a:ext cx="13474327" cy="9617301"/>
          </a:xfrm>
          <a:custGeom>
            <a:avLst/>
            <a:gdLst/>
            <a:ahLst/>
            <a:cxnLst/>
            <a:rect l="l" t="t" r="r" b="b"/>
            <a:pathLst>
              <a:path w="13474327" h="9617301">
                <a:moveTo>
                  <a:pt x="0" y="0"/>
                </a:moveTo>
                <a:lnTo>
                  <a:pt x="13474327" y="0"/>
                </a:lnTo>
                <a:lnTo>
                  <a:pt x="13474327" y="9617300"/>
                </a:lnTo>
                <a:lnTo>
                  <a:pt x="0" y="9617300"/>
                </a:lnTo>
                <a:lnTo>
                  <a:pt x="0" y="0"/>
                </a:lnTo>
                <a:close/>
              </a:path>
            </a:pathLst>
          </a:custGeom>
          <a:blipFill>
            <a:blip r:embed="rId4"/>
            <a:stretch>
              <a:fillRect/>
            </a:stretch>
          </a:blipFill>
        </p:spPr>
        <p:txBody>
          <a:bodyPr/>
          <a:lstStyle/>
          <a:p>
            <a:endParaRPr lang="es-MX"/>
          </a:p>
        </p:txBody>
      </p:sp>
      <p:grpSp>
        <p:nvGrpSpPr>
          <p:cNvPr id="6" name="Group 6"/>
          <p:cNvGrpSpPr/>
          <p:nvPr/>
        </p:nvGrpSpPr>
        <p:grpSpPr>
          <a:xfrm>
            <a:off x="14620938" y="2377362"/>
            <a:ext cx="3335411" cy="3449682"/>
            <a:chOff x="0" y="0"/>
            <a:chExt cx="878462" cy="908558"/>
          </a:xfrm>
        </p:grpSpPr>
        <p:sp>
          <p:nvSpPr>
            <p:cNvPr id="7" name="Freeform 7"/>
            <p:cNvSpPr/>
            <p:nvPr/>
          </p:nvSpPr>
          <p:spPr>
            <a:xfrm>
              <a:off x="0" y="0"/>
              <a:ext cx="878462" cy="908558"/>
            </a:xfrm>
            <a:custGeom>
              <a:avLst/>
              <a:gdLst/>
              <a:ahLst/>
              <a:cxnLst/>
              <a:rect l="l" t="t" r="r" b="b"/>
              <a:pathLst>
                <a:path w="878462" h="908558">
                  <a:moveTo>
                    <a:pt x="232113" y="0"/>
                  </a:moveTo>
                  <a:lnTo>
                    <a:pt x="646349" y="0"/>
                  </a:lnTo>
                  <a:cubicBezTo>
                    <a:pt x="774542" y="0"/>
                    <a:pt x="878462" y="103920"/>
                    <a:pt x="878462" y="232113"/>
                  </a:cubicBezTo>
                  <a:lnTo>
                    <a:pt x="878462" y="676445"/>
                  </a:lnTo>
                  <a:cubicBezTo>
                    <a:pt x="878462" y="804638"/>
                    <a:pt x="774542" y="908558"/>
                    <a:pt x="646349" y="908558"/>
                  </a:cubicBezTo>
                  <a:lnTo>
                    <a:pt x="232113" y="908558"/>
                  </a:lnTo>
                  <a:cubicBezTo>
                    <a:pt x="103920" y="908558"/>
                    <a:pt x="0" y="804638"/>
                    <a:pt x="0" y="676445"/>
                  </a:cubicBezTo>
                  <a:lnTo>
                    <a:pt x="0" y="232113"/>
                  </a:lnTo>
                  <a:cubicBezTo>
                    <a:pt x="0" y="103920"/>
                    <a:pt x="103920" y="0"/>
                    <a:pt x="232113" y="0"/>
                  </a:cubicBezTo>
                  <a:close/>
                </a:path>
              </a:pathLst>
            </a:custGeom>
            <a:ln w="19050" cap="rnd">
              <a:solidFill>
                <a:srgbClr val="FFFFFF"/>
              </a:solidFill>
              <a:prstDash val="solid"/>
              <a:round/>
            </a:ln>
          </p:spPr>
          <p:txBody>
            <a:bodyPr/>
            <a:lstStyle/>
            <a:p>
              <a:endParaRPr lang="es-MX"/>
            </a:p>
          </p:txBody>
        </p:sp>
        <p:sp>
          <p:nvSpPr>
            <p:cNvPr id="8" name="TextBox 8"/>
            <p:cNvSpPr txBox="1"/>
            <p:nvPr/>
          </p:nvSpPr>
          <p:spPr>
            <a:xfrm>
              <a:off x="0" y="-38100"/>
              <a:ext cx="878462" cy="946658"/>
            </a:xfrm>
            <a:prstGeom prst="rect">
              <a:avLst/>
            </a:prstGeom>
          </p:spPr>
          <p:txBody>
            <a:bodyPr lIns="50800" tIns="50800" rIns="50800" bIns="50800" rtlCol="0" anchor="ctr"/>
            <a:lstStyle/>
            <a:p>
              <a:pPr algn="ctr">
                <a:lnSpc>
                  <a:spcPts val="2659"/>
                </a:lnSpc>
                <a:spcBef>
                  <a:spcPct val="0"/>
                </a:spcBef>
              </a:pPr>
              <a:endParaRPr/>
            </a:p>
          </p:txBody>
        </p:sp>
      </p:grpSp>
      <p:sp>
        <p:nvSpPr>
          <p:cNvPr id="9" name="TextBox 9"/>
          <p:cNvSpPr txBox="1"/>
          <p:nvPr/>
        </p:nvSpPr>
        <p:spPr>
          <a:xfrm>
            <a:off x="14620938" y="3061528"/>
            <a:ext cx="3335411" cy="2323465"/>
          </a:xfrm>
          <a:prstGeom prst="rect">
            <a:avLst/>
          </a:prstGeom>
        </p:spPr>
        <p:txBody>
          <a:bodyPr lIns="0" tIns="0" rIns="0" bIns="0" rtlCol="0" anchor="t">
            <a:spAutoFit/>
          </a:bodyPr>
          <a:lstStyle/>
          <a:p>
            <a:pPr algn="ctr">
              <a:lnSpc>
                <a:spcPts val="2659"/>
              </a:lnSpc>
              <a:spcBef>
                <a:spcPct val="0"/>
              </a:spcBef>
            </a:pPr>
            <a:r>
              <a:rPr lang="en-US" sz="1899">
                <a:solidFill>
                  <a:srgbClr val="FFFFFF"/>
                </a:solidFill>
                <a:latin typeface="Canva Sans"/>
                <a:ea typeface="Canva Sans"/>
                <a:cs typeface="Canva Sans"/>
                <a:sym typeface="Canva Sans"/>
              </a:rPr>
              <a:t>Figura 3. Esquema de las placas tecales de Durinskia oculata. A) Vista ventral. B) Vista dorsal. C) Vista apical. D) Vista antapical. Tomado de Kretschmann et al. (2018).</a:t>
            </a:r>
          </a:p>
        </p:txBody>
      </p:sp>
      <p:pic>
        <p:nvPicPr>
          <p:cNvPr id="13" name="Imagen 12">
            <a:extLst>
              <a:ext uri="{FF2B5EF4-FFF2-40B4-BE49-F238E27FC236}">
                <a16:creationId xmlns:a16="http://schemas.microsoft.com/office/drawing/2014/main" id="{0CEF6709-B86C-30AD-8064-FA6F78FC01FE}"/>
              </a:ext>
            </a:extLst>
          </p:cNvPr>
          <p:cNvPicPr>
            <a:picLocks noChangeAspect="1"/>
          </p:cNvPicPr>
          <p:nvPr/>
        </p:nvPicPr>
        <p:blipFill>
          <a:blip r:embed="rId5"/>
          <a:stretch>
            <a:fillRect/>
          </a:stretch>
        </p:blipFill>
        <p:spPr>
          <a:xfrm>
            <a:off x="10578866" y="4381261"/>
            <a:ext cx="3505061" cy="5560498"/>
          </a:xfrm>
          <a:prstGeom prst="rect">
            <a:avLst/>
          </a:prstGeom>
        </p:spPr>
      </p:pic>
      <p:pic>
        <p:nvPicPr>
          <p:cNvPr id="11" name="Imagen 10">
            <a:extLst>
              <a:ext uri="{FF2B5EF4-FFF2-40B4-BE49-F238E27FC236}">
                <a16:creationId xmlns:a16="http://schemas.microsoft.com/office/drawing/2014/main" id="{34DDB0F0-B770-5AC0-A4D1-73485BB7980C}"/>
              </a:ext>
            </a:extLst>
          </p:cNvPr>
          <p:cNvPicPr>
            <a:picLocks noChangeAspect="1"/>
          </p:cNvPicPr>
          <p:nvPr/>
        </p:nvPicPr>
        <p:blipFill>
          <a:blip r:embed="rId6"/>
          <a:stretch>
            <a:fillRect/>
          </a:stretch>
        </p:blipFill>
        <p:spPr>
          <a:xfrm>
            <a:off x="12496800" y="9563100"/>
            <a:ext cx="1371791" cy="15242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5454951" y="1458060"/>
            <a:ext cx="8089598" cy="7078398"/>
          </a:xfrm>
          <a:custGeom>
            <a:avLst/>
            <a:gdLst/>
            <a:ahLst/>
            <a:cxnLst/>
            <a:rect l="l" t="t" r="r" b="b"/>
            <a:pathLst>
              <a:path w="8089598" h="7078398">
                <a:moveTo>
                  <a:pt x="0" y="0"/>
                </a:moveTo>
                <a:lnTo>
                  <a:pt x="8089598" y="0"/>
                </a:lnTo>
                <a:lnTo>
                  <a:pt x="8089598" y="7078399"/>
                </a:lnTo>
                <a:lnTo>
                  <a:pt x="0" y="7078399"/>
                </a:lnTo>
                <a:lnTo>
                  <a:pt x="0" y="0"/>
                </a:lnTo>
                <a:close/>
              </a:path>
            </a:pathLst>
          </a:custGeom>
          <a:blipFill>
            <a:blip r:embed="rId3"/>
            <a:stretch>
              <a:fillRect/>
            </a:stretch>
          </a:blipFill>
        </p:spPr>
        <p:txBody>
          <a:bodyPr/>
          <a:lstStyle/>
          <a:p>
            <a:endParaRPr lang="es-MX"/>
          </a:p>
        </p:txBody>
      </p:sp>
      <p:sp>
        <p:nvSpPr>
          <p:cNvPr id="4" name="TextBox 4"/>
          <p:cNvSpPr txBox="1"/>
          <p:nvPr/>
        </p:nvSpPr>
        <p:spPr>
          <a:xfrm>
            <a:off x="3018907" y="361957"/>
            <a:ext cx="12783811" cy="835660"/>
          </a:xfrm>
          <a:prstGeom prst="rect">
            <a:avLst/>
          </a:prstGeom>
        </p:spPr>
        <p:txBody>
          <a:bodyPr lIns="0" tIns="0" rIns="0" bIns="0" rtlCol="0" anchor="t">
            <a:spAutoFit/>
          </a:bodyPr>
          <a:lstStyle/>
          <a:p>
            <a:pPr algn="ctr">
              <a:lnSpc>
                <a:spcPts val="6379"/>
              </a:lnSpc>
            </a:pPr>
            <a:r>
              <a:rPr lang="en-US" sz="5799" b="1">
                <a:solidFill>
                  <a:srgbClr val="FFFFFF"/>
                </a:solidFill>
                <a:latin typeface="Canva Sans Bold"/>
                <a:ea typeface="Canva Sans Bold"/>
                <a:cs typeface="Canva Sans Bold"/>
                <a:sym typeface="Canva Sans Bold"/>
              </a:rPr>
              <a:t>Condiciones</a:t>
            </a:r>
          </a:p>
        </p:txBody>
      </p:sp>
      <p:sp>
        <p:nvSpPr>
          <p:cNvPr id="5" name="TextBox 5"/>
          <p:cNvSpPr txBox="1"/>
          <p:nvPr/>
        </p:nvSpPr>
        <p:spPr>
          <a:xfrm>
            <a:off x="3298959" y="8942382"/>
            <a:ext cx="12712909" cy="707535"/>
          </a:xfrm>
          <a:prstGeom prst="rect">
            <a:avLst/>
          </a:prstGeom>
        </p:spPr>
        <p:txBody>
          <a:bodyPr lIns="0" tIns="0" rIns="0" bIns="0" rtlCol="0" anchor="t">
            <a:spAutoFit/>
          </a:bodyPr>
          <a:lstStyle/>
          <a:p>
            <a:pPr algn="just">
              <a:lnSpc>
                <a:spcPts val="1882"/>
              </a:lnSpc>
            </a:pPr>
            <a:r>
              <a:rPr lang="en-US" sz="1711">
                <a:solidFill>
                  <a:srgbClr val="FFFFFF"/>
                </a:solidFill>
                <a:latin typeface="Canva Sans"/>
                <a:ea typeface="Canva Sans"/>
                <a:cs typeface="Canva Sans"/>
                <a:sym typeface="Canva Sans"/>
              </a:rPr>
              <a:t>Figura 4. Figura. Relación entre la abundancia predicha de </a:t>
            </a:r>
            <a:r>
              <a:rPr lang="en-US" sz="1711" i="1">
                <a:solidFill>
                  <a:srgbClr val="FFFFFF"/>
                </a:solidFill>
                <a:latin typeface="Canva Sans Italics"/>
                <a:ea typeface="Canva Sans Italics"/>
                <a:cs typeface="Canva Sans Italics"/>
                <a:sym typeface="Canva Sans Italics"/>
              </a:rPr>
              <a:t>Durinskia yucatanensis</a:t>
            </a:r>
            <a:r>
              <a:rPr lang="en-US" sz="1711">
                <a:solidFill>
                  <a:srgbClr val="FFFFFF"/>
                </a:solidFill>
                <a:latin typeface="Canva Sans"/>
                <a:ea typeface="Canva Sans"/>
                <a:cs typeface="Canva Sans"/>
                <a:sym typeface="Canva Sans"/>
              </a:rPr>
              <a:t> y variables ambientales como temperatura, salinidad, urea y nitrógeno inorgánico disuelto en aguas costeras de Yucatán. Adaptado de Okolodkov et al. (2024).</a:t>
            </a:r>
          </a:p>
        </p:txBody>
      </p:sp>
      <p:pic>
        <p:nvPicPr>
          <p:cNvPr id="9" name="Imagen 8">
            <a:extLst>
              <a:ext uri="{FF2B5EF4-FFF2-40B4-BE49-F238E27FC236}">
                <a16:creationId xmlns:a16="http://schemas.microsoft.com/office/drawing/2014/main" id="{73A91EEE-2BBC-CBC7-A60F-CFBBCB2EEDBA}"/>
              </a:ext>
            </a:extLst>
          </p:cNvPr>
          <p:cNvPicPr>
            <a:picLocks noChangeAspect="1"/>
          </p:cNvPicPr>
          <p:nvPr/>
        </p:nvPicPr>
        <p:blipFill>
          <a:blip r:embed="rId4"/>
          <a:stretch>
            <a:fillRect/>
          </a:stretch>
        </p:blipFill>
        <p:spPr>
          <a:xfrm>
            <a:off x="53658" y="1458060"/>
            <a:ext cx="5930497" cy="3126153"/>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grpSp>
        <p:nvGrpSpPr>
          <p:cNvPr id="4" name="Group 4"/>
          <p:cNvGrpSpPr/>
          <p:nvPr/>
        </p:nvGrpSpPr>
        <p:grpSpPr>
          <a:xfrm>
            <a:off x="662537" y="8300968"/>
            <a:ext cx="17258620" cy="1952568"/>
            <a:chOff x="0" y="0"/>
            <a:chExt cx="4545480" cy="514257"/>
          </a:xfrm>
        </p:grpSpPr>
        <p:sp>
          <p:nvSpPr>
            <p:cNvPr id="5" name="Freeform 5"/>
            <p:cNvSpPr/>
            <p:nvPr/>
          </p:nvSpPr>
          <p:spPr>
            <a:xfrm>
              <a:off x="0" y="0"/>
              <a:ext cx="4545480" cy="514257"/>
            </a:xfrm>
            <a:custGeom>
              <a:avLst/>
              <a:gdLst/>
              <a:ahLst/>
              <a:cxnLst/>
              <a:rect l="l" t="t" r="r" b="b"/>
              <a:pathLst>
                <a:path w="4545480" h="514257">
                  <a:moveTo>
                    <a:pt x="44858" y="0"/>
                  </a:moveTo>
                  <a:lnTo>
                    <a:pt x="4500622" y="0"/>
                  </a:lnTo>
                  <a:cubicBezTo>
                    <a:pt x="4512519" y="0"/>
                    <a:pt x="4523929" y="4726"/>
                    <a:pt x="4532342" y="13139"/>
                  </a:cubicBezTo>
                  <a:cubicBezTo>
                    <a:pt x="4540754" y="21551"/>
                    <a:pt x="4545480" y="32961"/>
                    <a:pt x="4545480" y="44858"/>
                  </a:cubicBezTo>
                  <a:lnTo>
                    <a:pt x="4545480" y="469398"/>
                  </a:lnTo>
                  <a:cubicBezTo>
                    <a:pt x="4545480" y="494173"/>
                    <a:pt x="4525397" y="514257"/>
                    <a:pt x="4500622" y="514257"/>
                  </a:cubicBezTo>
                  <a:lnTo>
                    <a:pt x="44858" y="514257"/>
                  </a:lnTo>
                  <a:cubicBezTo>
                    <a:pt x="32961" y="514257"/>
                    <a:pt x="21551" y="509530"/>
                    <a:pt x="13139" y="501118"/>
                  </a:cubicBezTo>
                  <a:cubicBezTo>
                    <a:pt x="4726" y="492705"/>
                    <a:pt x="0" y="481295"/>
                    <a:pt x="0" y="469398"/>
                  </a:cubicBezTo>
                  <a:lnTo>
                    <a:pt x="0" y="44858"/>
                  </a:lnTo>
                  <a:cubicBezTo>
                    <a:pt x="0" y="32961"/>
                    <a:pt x="4726" y="21551"/>
                    <a:pt x="13139" y="13139"/>
                  </a:cubicBezTo>
                  <a:cubicBezTo>
                    <a:pt x="21551" y="4726"/>
                    <a:pt x="32961" y="0"/>
                    <a:pt x="44858" y="0"/>
                  </a:cubicBezTo>
                  <a:close/>
                </a:path>
              </a:pathLst>
            </a:custGeom>
            <a:ln w="19050" cap="rnd">
              <a:solidFill>
                <a:srgbClr val="FFFFFF"/>
              </a:solidFill>
              <a:prstDash val="solid"/>
              <a:round/>
            </a:ln>
          </p:spPr>
          <p:txBody>
            <a:bodyPr/>
            <a:lstStyle/>
            <a:p>
              <a:endParaRPr lang="es-MX"/>
            </a:p>
          </p:txBody>
        </p:sp>
        <p:sp>
          <p:nvSpPr>
            <p:cNvPr id="6" name="TextBox 6"/>
            <p:cNvSpPr txBox="1"/>
            <p:nvPr/>
          </p:nvSpPr>
          <p:spPr>
            <a:xfrm>
              <a:off x="0" y="-38100"/>
              <a:ext cx="4545480" cy="552357"/>
            </a:xfrm>
            <a:prstGeom prst="rect">
              <a:avLst/>
            </a:prstGeom>
          </p:spPr>
          <p:txBody>
            <a:bodyPr lIns="50800" tIns="50800" rIns="50800" bIns="50800" rtlCol="0" anchor="ctr"/>
            <a:lstStyle/>
            <a:p>
              <a:pPr algn="ctr">
                <a:lnSpc>
                  <a:spcPts val="2659"/>
                </a:lnSpc>
                <a:spcBef>
                  <a:spcPct val="0"/>
                </a:spcBef>
              </a:pPr>
              <a:endParaRPr/>
            </a:p>
          </p:txBody>
        </p:sp>
      </p:grpSp>
      <p:sp>
        <p:nvSpPr>
          <p:cNvPr id="7" name="Freeform 7"/>
          <p:cNvSpPr/>
          <p:nvPr/>
        </p:nvSpPr>
        <p:spPr>
          <a:xfrm>
            <a:off x="662537" y="1821002"/>
            <a:ext cx="8037594" cy="5867444"/>
          </a:xfrm>
          <a:custGeom>
            <a:avLst/>
            <a:gdLst/>
            <a:ahLst/>
            <a:cxnLst/>
            <a:rect l="l" t="t" r="r" b="b"/>
            <a:pathLst>
              <a:path w="8037594" h="5867444">
                <a:moveTo>
                  <a:pt x="0" y="0"/>
                </a:moveTo>
                <a:lnTo>
                  <a:pt x="8037594" y="0"/>
                </a:lnTo>
                <a:lnTo>
                  <a:pt x="8037594" y="5867444"/>
                </a:lnTo>
                <a:lnTo>
                  <a:pt x="0" y="5867444"/>
                </a:lnTo>
                <a:lnTo>
                  <a:pt x="0" y="0"/>
                </a:lnTo>
                <a:close/>
              </a:path>
            </a:pathLst>
          </a:custGeom>
          <a:blipFill>
            <a:blip r:embed="rId4"/>
            <a:stretch>
              <a:fillRect/>
            </a:stretch>
          </a:blipFill>
        </p:spPr>
        <p:txBody>
          <a:bodyPr/>
          <a:lstStyle/>
          <a:p>
            <a:endParaRPr lang="es-MX"/>
          </a:p>
        </p:txBody>
      </p:sp>
      <p:sp>
        <p:nvSpPr>
          <p:cNvPr id="8" name="Freeform 8"/>
          <p:cNvSpPr/>
          <p:nvPr/>
        </p:nvSpPr>
        <p:spPr>
          <a:xfrm>
            <a:off x="8832100" y="1535891"/>
            <a:ext cx="4212202" cy="6294095"/>
          </a:xfrm>
          <a:custGeom>
            <a:avLst/>
            <a:gdLst/>
            <a:ahLst/>
            <a:cxnLst/>
            <a:rect l="l" t="t" r="r" b="b"/>
            <a:pathLst>
              <a:path w="4212202" h="6294095">
                <a:moveTo>
                  <a:pt x="0" y="0"/>
                </a:moveTo>
                <a:lnTo>
                  <a:pt x="4212202" y="0"/>
                </a:lnTo>
                <a:lnTo>
                  <a:pt x="4212202" y="6294095"/>
                </a:lnTo>
                <a:lnTo>
                  <a:pt x="0" y="6294095"/>
                </a:lnTo>
                <a:lnTo>
                  <a:pt x="0" y="0"/>
                </a:lnTo>
                <a:close/>
              </a:path>
            </a:pathLst>
          </a:custGeom>
          <a:blipFill>
            <a:blip r:embed="rId5"/>
            <a:stretch>
              <a:fillRect/>
            </a:stretch>
          </a:blipFill>
        </p:spPr>
        <p:txBody>
          <a:bodyPr/>
          <a:lstStyle/>
          <a:p>
            <a:endParaRPr lang="es-MX"/>
          </a:p>
        </p:txBody>
      </p:sp>
      <p:sp>
        <p:nvSpPr>
          <p:cNvPr id="10" name="TextBox 10"/>
          <p:cNvSpPr txBox="1"/>
          <p:nvPr/>
        </p:nvSpPr>
        <p:spPr>
          <a:xfrm>
            <a:off x="-390363" y="504016"/>
            <a:ext cx="19068726" cy="565150"/>
          </a:xfrm>
          <a:prstGeom prst="rect">
            <a:avLst/>
          </a:prstGeom>
        </p:spPr>
        <p:txBody>
          <a:bodyPr lIns="0" tIns="0" rIns="0" bIns="0" rtlCol="0" anchor="t">
            <a:spAutoFit/>
          </a:bodyPr>
          <a:lstStyle/>
          <a:p>
            <a:pPr algn="ctr">
              <a:lnSpc>
                <a:spcPts val="4399"/>
              </a:lnSpc>
            </a:pPr>
            <a:r>
              <a:rPr lang="en-US" sz="3999" b="1">
                <a:solidFill>
                  <a:srgbClr val="FFFFFF"/>
                </a:solidFill>
                <a:latin typeface="Canva Sans Bold"/>
                <a:ea typeface="Canva Sans Bold"/>
                <a:cs typeface="Canva Sans Bold"/>
                <a:sym typeface="Canva Sans Bold"/>
              </a:rPr>
              <a:t>Endosimbiosis como rasgo distintivo de </a:t>
            </a:r>
            <a:r>
              <a:rPr lang="en-US" sz="3999" b="1" i="1">
                <a:solidFill>
                  <a:srgbClr val="FFFFFF"/>
                </a:solidFill>
                <a:latin typeface="Canva Sans Bold Italics"/>
                <a:ea typeface="Canva Sans Bold Italics"/>
                <a:cs typeface="Canva Sans Bold Italics"/>
                <a:sym typeface="Canva Sans Bold Italics"/>
              </a:rPr>
              <a:t>Durinskia baltica</a:t>
            </a:r>
          </a:p>
        </p:txBody>
      </p:sp>
      <p:sp>
        <p:nvSpPr>
          <p:cNvPr id="11" name="TextBox 11"/>
          <p:cNvSpPr txBox="1"/>
          <p:nvPr/>
        </p:nvSpPr>
        <p:spPr>
          <a:xfrm>
            <a:off x="1028700" y="8594627"/>
            <a:ext cx="16230600" cy="1384300"/>
          </a:xfrm>
          <a:prstGeom prst="rect">
            <a:avLst/>
          </a:prstGeom>
        </p:spPr>
        <p:txBody>
          <a:bodyPr lIns="0" tIns="0" rIns="0" bIns="0" rtlCol="0" anchor="t">
            <a:spAutoFit/>
          </a:bodyPr>
          <a:lstStyle/>
          <a:p>
            <a:pPr algn="just">
              <a:lnSpc>
                <a:spcPts val="2750"/>
              </a:lnSpc>
            </a:pPr>
            <a:r>
              <a:rPr lang="en-US" sz="2500" i="1">
                <a:solidFill>
                  <a:srgbClr val="FFFFFF"/>
                </a:solidFill>
                <a:latin typeface="Canva Sans Italics"/>
                <a:ea typeface="Canva Sans Italics"/>
                <a:cs typeface="Canva Sans Italics"/>
                <a:sym typeface="Canva Sans Italics"/>
              </a:rPr>
              <a:t>Durinskia baltica</a:t>
            </a:r>
            <a:r>
              <a:rPr lang="en-US" sz="2500">
                <a:solidFill>
                  <a:srgbClr val="FFFFFF"/>
                </a:solidFill>
                <a:latin typeface="Canva Sans"/>
                <a:ea typeface="Canva Sans"/>
                <a:cs typeface="Canva Sans"/>
                <a:sym typeface="Canva Sans"/>
              </a:rPr>
              <a:t> destaca por ser un dinoflagelado dinotomo: alberga en su interior una diatomea endosimbionte fotosintética. En la población de Xochimilco, el análisis molecular identificó este endosimbionte como una diatomea tipo Nitzschia. Esta asociación permite comprender la complejidad celular de </a:t>
            </a:r>
            <a:r>
              <a:rPr lang="en-US" sz="2500" i="1">
                <a:solidFill>
                  <a:srgbClr val="FFFFFF"/>
                </a:solidFill>
                <a:latin typeface="Canva Sans Italics"/>
                <a:ea typeface="Canva Sans Italics"/>
                <a:cs typeface="Canva Sans Italics"/>
                <a:sym typeface="Canva Sans Italics"/>
              </a:rPr>
              <a:t>Durinskia</a:t>
            </a:r>
            <a:r>
              <a:rPr lang="en-US" sz="2500">
                <a:solidFill>
                  <a:srgbClr val="FFFFFF"/>
                </a:solidFill>
                <a:latin typeface="Canva Sans"/>
                <a:ea typeface="Canva Sans"/>
                <a:cs typeface="Canva Sans"/>
                <a:sym typeface="Canva Sans"/>
              </a:rPr>
              <a:t> y su capacidad para adaptarse a distintos ambientes.</a:t>
            </a:r>
          </a:p>
        </p:txBody>
      </p:sp>
      <p:sp>
        <p:nvSpPr>
          <p:cNvPr id="12" name="TextBox 12"/>
          <p:cNvSpPr txBox="1"/>
          <p:nvPr/>
        </p:nvSpPr>
        <p:spPr>
          <a:xfrm>
            <a:off x="13044302" y="6067196"/>
            <a:ext cx="4744885" cy="1421951"/>
          </a:xfrm>
          <a:prstGeom prst="rect">
            <a:avLst/>
          </a:prstGeom>
        </p:spPr>
        <p:txBody>
          <a:bodyPr lIns="0" tIns="0" rIns="0" bIns="0" rtlCol="0" anchor="t">
            <a:spAutoFit/>
          </a:bodyPr>
          <a:lstStyle/>
          <a:p>
            <a:pPr algn="ctr">
              <a:lnSpc>
                <a:spcPts val="1886"/>
              </a:lnSpc>
            </a:pPr>
            <a:r>
              <a:rPr lang="en-US" sz="1714">
                <a:solidFill>
                  <a:srgbClr val="FFFFFF"/>
                </a:solidFill>
                <a:latin typeface="Canva Sans"/>
                <a:ea typeface="Canva Sans"/>
                <a:cs typeface="Canva Sans"/>
                <a:sym typeface="Canva Sans"/>
              </a:rPr>
              <a:t>Figura 5. Célula de </a:t>
            </a:r>
            <a:r>
              <a:rPr lang="en-US" sz="1714" i="1">
                <a:solidFill>
                  <a:srgbClr val="FFFFFF"/>
                </a:solidFill>
                <a:latin typeface="Canva Sans Italics"/>
                <a:ea typeface="Canva Sans Italics"/>
                <a:cs typeface="Canva Sans Italics"/>
                <a:sym typeface="Canva Sans Italics"/>
              </a:rPr>
              <a:t>Durinskia baltica</a:t>
            </a:r>
            <a:r>
              <a:rPr lang="en-US" sz="1714">
                <a:solidFill>
                  <a:srgbClr val="FFFFFF"/>
                </a:solidFill>
                <a:latin typeface="Canva Sans"/>
                <a:ea typeface="Canva Sans"/>
                <a:cs typeface="Canva Sans"/>
                <a:sym typeface="Canva Sans"/>
              </a:rPr>
              <a:t> de Xochimilco. La imagen A muestra la célula vegetativa con cloroplastos y dinocarion; la imagen B, mediante tinción DAPI, evidencia el núcleo del hospedero y el núcleo del endosimbionte.</a:t>
            </a:r>
          </a:p>
        </p:txBody>
      </p:sp>
      <p:pic>
        <p:nvPicPr>
          <p:cNvPr id="14" name="Imagen 13">
            <a:extLst>
              <a:ext uri="{FF2B5EF4-FFF2-40B4-BE49-F238E27FC236}">
                <a16:creationId xmlns:a16="http://schemas.microsoft.com/office/drawing/2014/main" id="{5F3CA023-7CC2-A3FF-96A9-0064F6549C18}"/>
              </a:ext>
            </a:extLst>
          </p:cNvPr>
          <p:cNvPicPr>
            <a:picLocks noChangeAspect="1"/>
          </p:cNvPicPr>
          <p:nvPr/>
        </p:nvPicPr>
        <p:blipFill>
          <a:blip r:embed="rId6"/>
          <a:stretch>
            <a:fillRect/>
          </a:stretch>
        </p:blipFill>
        <p:spPr>
          <a:xfrm>
            <a:off x="10558703" y="4231683"/>
            <a:ext cx="7230484" cy="76210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s-MX"/>
          </a:p>
        </p:txBody>
      </p:sp>
      <p:sp>
        <p:nvSpPr>
          <p:cNvPr id="3" name="Freeform 3"/>
          <p:cNvSpPr/>
          <p:nvPr/>
        </p:nvSpPr>
        <p:spPr>
          <a:xfrm>
            <a:off x="13683734" y="5817818"/>
            <a:ext cx="5929928" cy="4754724"/>
          </a:xfrm>
          <a:custGeom>
            <a:avLst/>
            <a:gdLst/>
            <a:ahLst/>
            <a:cxnLst/>
            <a:rect l="l" t="t" r="r" b="b"/>
            <a:pathLst>
              <a:path w="5929928" h="4754724">
                <a:moveTo>
                  <a:pt x="0" y="0"/>
                </a:moveTo>
                <a:lnTo>
                  <a:pt x="5929928" y="0"/>
                </a:lnTo>
                <a:lnTo>
                  <a:pt x="5929928" y="4754724"/>
                </a:lnTo>
                <a:lnTo>
                  <a:pt x="0" y="4754724"/>
                </a:lnTo>
                <a:lnTo>
                  <a:pt x="0" y="0"/>
                </a:lnTo>
                <a:close/>
              </a:path>
            </a:pathLst>
          </a:custGeom>
          <a:blipFill>
            <a:blip r:embed="rId3">
              <a:alphaModFix amt="35000"/>
            </a:blip>
            <a:stretch>
              <a:fillRect/>
            </a:stretch>
          </a:blipFill>
        </p:spPr>
        <p:txBody>
          <a:bodyPr/>
          <a:lstStyle/>
          <a:p>
            <a:endParaRPr lang="es-MX"/>
          </a:p>
        </p:txBody>
      </p:sp>
      <p:sp>
        <p:nvSpPr>
          <p:cNvPr id="4" name="Freeform 4"/>
          <p:cNvSpPr/>
          <p:nvPr/>
        </p:nvSpPr>
        <p:spPr>
          <a:xfrm flipH="1" flipV="1">
            <a:off x="-1233738" y="0"/>
            <a:ext cx="5929928" cy="4754724"/>
          </a:xfrm>
          <a:custGeom>
            <a:avLst/>
            <a:gdLst/>
            <a:ahLst/>
            <a:cxnLst/>
            <a:rect l="l" t="t" r="r" b="b"/>
            <a:pathLst>
              <a:path w="5929928" h="4754724">
                <a:moveTo>
                  <a:pt x="5929927" y="4754724"/>
                </a:moveTo>
                <a:lnTo>
                  <a:pt x="0" y="4754724"/>
                </a:lnTo>
                <a:lnTo>
                  <a:pt x="0" y="0"/>
                </a:lnTo>
                <a:lnTo>
                  <a:pt x="5929927" y="0"/>
                </a:lnTo>
                <a:lnTo>
                  <a:pt x="5929927" y="4754724"/>
                </a:lnTo>
                <a:close/>
              </a:path>
            </a:pathLst>
          </a:custGeom>
          <a:blipFill>
            <a:blip r:embed="rId3">
              <a:alphaModFix amt="35000"/>
            </a:blip>
            <a:stretch>
              <a:fillRect/>
            </a:stretch>
          </a:blipFill>
        </p:spPr>
        <p:txBody>
          <a:bodyPr/>
          <a:lstStyle/>
          <a:p>
            <a:endParaRPr lang="es-MX"/>
          </a:p>
        </p:txBody>
      </p:sp>
      <p:grpSp>
        <p:nvGrpSpPr>
          <p:cNvPr id="5" name="Group 5"/>
          <p:cNvGrpSpPr/>
          <p:nvPr/>
        </p:nvGrpSpPr>
        <p:grpSpPr>
          <a:xfrm>
            <a:off x="346474" y="8402103"/>
            <a:ext cx="17520938" cy="1493058"/>
            <a:chOff x="0" y="0"/>
            <a:chExt cx="4614568" cy="393233"/>
          </a:xfrm>
        </p:grpSpPr>
        <p:sp>
          <p:nvSpPr>
            <p:cNvPr id="6" name="Freeform 6"/>
            <p:cNvSpPr/>
            <p:nvPr/>
          </p:nvSpPr>
          <p:spPr>
            <a:xfrm>
              <a:off x="0" y="0"/>
              <a:ext cx="4614568" cy="393233"/>
            </a:xfrm>
            <a:custGeom>
              <a:avLst/>
              <a:gdLst/>
              <a:ahLst/>
              <a:cxnLst/>
              <a:rect l="l" t="t" r="r" b="b"/>
              <a:pathLst>
                <a:path w="4614568" h="393233">
                  <a:moveTo>
                    <a:pt x="44187" y="0"/>
                  </a:moveTo>
                  <a:lnTo>
                    <a:pt x="4570381" y="0"/>
                  </a:lnTo>
                  <a:cubicBezTo>
                    <a:pt x="4594785" y="0"/>
                    <a:pt x="4614568" y="19783"/>
                    <a:pt x="4614568" y="44187"/>
                  </a:cubicBezTo>
                  <a:lnTo>
                    <a:pt x="4614568" y="349047"/>
                  </a:lnTo>
                  <a:cubicBezTo>
                    <a:pt x="4614568" y="373450"/>
                    <a:pt x="4594785" y="393233"/>
                    <a:pt x="4570381" y="393233"/>
                  </a:cubicBezTo>
                  <a:lnTo>
                    <a:pt x="44187" y="393233"/>
                  </a:lnTo>
                  <a:cubicBezTo>
                    <a:pt x="19783" y="393233"/>
                    <a:pt x="0" y="373450"/>
                    <a:pt x="0" y="349047"/>
                  </a:cubicBezTo>
                  <a:lnTo>
                    <a:pt x="0" y="44187"/>
                  </a:lnTo>
                  <a:cubicBezTo>
                    <a:pt x="0" y="19783"/>
                    <a:pt x="19783" y="0"/>
                    <a:pt x="44187" y="0"/>
                  </a:cubicBezTo>
                  <a:close/>
                </a:path>
              </a:pathLst>
            </a:custGeom>
            <a:ln w="19050" cap="rnd">
              <a:solidFill>
                <a:srgbClr val="FFFFFF"/>
              </a:solidFill>
              <a:prstDash val="solid"/>
              <a:round/>
            </a:ln>
          </p:spPr>
          <p:txBody>
            <a:bodyPr/>
            <a:lstStyle/>
            <a:p>
              <a:endParaRPr lang="es-MX"/>
            </a:p>
          </p:txBody>
        </p:sp>
        <p:sp>
          <p:nvSpPr>
            <p:cNvPr id="7" name="TextBox 7"/>
            <p:cNvSpPr txBox="1"/>
            <p:nvPr/>
          </p:nvSpPr>
          <p:spPr>
            <a:xfrm>
              <a:off x="0" y="-38100"/>
              <a:ext cx="4614568" cy="431333"/>
            </a:xfrm>
            <a:prstGeom prst="rect">
              <a:avLst/>
            </a:prstGeom>
          </p:spPr>
          <p:txBody>
            <a:bodyPr lIns="50800" tIns="50800" rIns="50800" bIns="50800" rtlCol="0" anchor="ctr"/>
            <a:lstStyle/>
            <a:p>
              <a:pPr algn="ctr">
                <a:lnSpc>
                  <a:spcPts val="2659"/>
                </a:lnSpc>
                <a:spcBef>
                  <a:spcPct val="0"/>
                </a:spcBef>
              </a:pPr>
              <a:endParaRPr/>
            </a:p>
          </p:txBody>
        </p:sp>
      </p:grpSp>
      <p:sp>
        <p:nvSpPr>
          <p:cNvPr id="8" name="Freeform 8"/>
          <p:cNvSpPr/>
          <p:nvPr/>
        </p:nvSpPr>
        <p:spPr>
          <a:xfrm>
            <a:off x="439720" y="2294365"/>
            <a:ext cx="9197603" cy="4920718"/>
          </a:xfrm>
          <a:custGeom>
            <a:avLst/>
            <a:gdLst/>
            <a:ahLst/>
            <a:cxnLst/>
            <a:rect l="l" t="t" r="r" b="b"/>
            <a:pathLst>
              <a:path w="9197603" h="4920718">
                <a:moveTo>
                  <a:pt x="0" y="0"/>
                </a:moveTo>
                <a:lnTo>
                  <a:pt x="9197603" y="0"/>
                </a:lnTo>
                <a:lnTo>
                  <a:pt x="9197603" y="4920718"/>
                </a:lnTo>
                <a:lnTo>
                  <a:pt x="0" y="4920718"/>
                </a:lnTo>
                <a:lnTo>
                  <a:pt x="0" y="0"/>
                </a:lnTo>
                <a:close/>
              </a:path>
            </a:pathLst>
          </a:custGeom>
          <a:blipFill>
            <a:blip r:embed="rId4"/>
            <a:stretch>
              <a:fillRect/>
            </a:stretch>
          </a:blipFill>
        </p:spPr>
        <p:txBody>
          <a:bodyPr/>
          <a:lstStyle/>
          <a:p>
            <a:endParaRPr lang="es-MX"/>
          </a:p>
        </p:txBody>
      </p:sp>
      <p:sp>
        <p:nvSpPr>
          <p:cNvPr id="9" name="Freeform 9"/>
          <p:cNvSpPr/>
          <p:nvPr/>
        </p:nvSpPr>
        <p:spPr>
          <a:xfrm>
            <a:off x="9735465" y="2377362"/>
            <a:ext cx="7985206" cy="3273934"/>
          </a:xfrm>
          <a:custGeom>
            <a:avLst/>
            <a:gdLst/>
            <a:ahLst/>
            <a:cxnLst/>
            <a:rect l="l" t="t" r="r" b="b"/>
            <a:pathLst>
              <a:path w="7985206" h="3273934">
                <a:moveTo>
                  <a:pt x="0" y="0"/>
                </a:moveTo>
                <a:lnTo>
                  <a:pt x="7985206" y="0"/>
                </a:lnTo>
                <a:lnTo>
                  <a:pt x="7985206" y="3273934"/>
                </a:lnTo>
                <a:lnTo>
                  <a:pt x="0" y="3273934"/>
                </a:lnTo>
                <a:lnTo>
                  <a:pt x="0" y="0"/>
                </a:lnTo>
                <a:close/>
              </a:path>
            </a:pathLst>
          </a:custGeom>
          <a:blipFill>
            <a:blip r:embed="rId5"/>
            <a:stretch>
              <a:fillRect/>
            </a:stretch>
          </a:blipFill>
        </p:spPr>
        <p:txBody>
          <a:bodyPr/>
          <a:lstStyle/>
          <a:p>
            <a:endParaRPr lang="es-MX"/>
          </a:p>
        </p:txBody>
      </p:sp>
      <p:sp>
        <p:nvSpPr>
          <p:cNvPr id="10" name="TextBox 10"/>
          <p:cNvSpPr txBox="1"/>
          <p:nvPr/>
        </p:nvSpPr>
        <p:spPr>
          <a:xfrm>
            <a:off x="180319" y="599123"/>
            <a:ext cx="17927362" cy="638175"/>
          </a:xfrm>
          <a:prstGeom prst="rect">
            <a:avLst/>
          </a:prstGeom>
        </p:spPr>
        <p:txBody>
          <a:bodyPr lIns="0" tIns="0" rIns="0" bIns="0" rtlCol="0" anchor="t">
            <a:spAutoFit/>
          </a:bodyPr>
          <a:lstStyle/>
          <a:p>
            <a:pPr algn="ctr">
              <a:lnSpc>
                <a:spcPts val="4950"/>
              </a:lnSpc>
            </a:pPr>
            <a:r>
              <a:rPr lang="en-US" sz="4500" b="1">
                <a:solidFill>
                  <a:srgbClr val="FFFFFF"/>
                </a:solidFill>
                <a:latin typeface="Canva Sans Bold"/>
                <a:ea typeface="Canva Sans Bold"/>
                <a:cs typeface="Canva Sans Bold"/>
                <a:sym typeface="Canva Sans Bold"/>
              </a:rPr>
              <a:t>Diversidad evolutiva dentro de Durinskia</a:t>
            </a:r>
          </a:p>
        </p:txBody>
      </p:sp>
      <p:sp>
        <p:nvSpPr>
          <p:cNvPr id="11" name="TextBox 11"/>
          <p:cNvSpPr txBox="1"/>
          <p:nvPr/>
        </p:nvSpPr>
        <p:spPr>
          <a:xfrm>
            <a:off x="724644" y="8653358"/>
            <a:ext cx="16838712" cy="1140933"/>
          </a:xfrm>
          <a:prstGeom prst="rect">
            <a:avLst/>
          </a:prstGeom>
        </p:spPr>
        <p:txBody>
          <a:bodyPr lIns="0" tIns="0" rIns="0" bIns="0" rtlCol="0" anchor="t">
            <a:spAutoFit/>
          </a:bodyPr>
          <a:lstStyle/>
          <a:p>
            <a:pPr algn="ctr">
              <a:lnSpc>
                <a:spcPts val="2296"/>
              </a:lnSpc>
            </a:pPr>
            <a:r>
              <a:rPr lang="en-US" sz="2087">
                <a:solidFill>
                  <a:srgbClr val="FFFFFF"/>
                </a:solidFill>
                <a:latin typeface="Canva Sans"/>
                <a:ea typeface="Canva Sans"/>
                <a:cs typeface="Canva Sans"/>
                <a:sym typeface="Canva Sans"/>
              </a:rPr>
              <a:t>Kretschmann et al. (2018) estudiaron dinoflagelados de la familia Kryptoperidiniaceae que albergan diatomeas como endosimbiontes, con énfasis en la identidad de </a:t>
            </a:r>
            <a:r>
              <a:rPr lang="en-US" sz="2087" i="1">
                <a:solidFill>
                  <a:srgbClr val="FFFFFF"/>
                </a:solidFill>
                <a:latin typeface="Canva Sans Italics"/>
                <a:ea typeface="Canva Sans Italics"/>
                <a:cs typeface="Canva Sans Italics"/>
                <a:sym typeface="Canva Sans Italics"/>
              </a:rPr>
              <a:t>Durinskia oculata</a:t>
            </a:r>
            <a:r>
              <a:rPr lang="en-US" sz="2087">
                <a:solidFill>
                  <a:srgbClr val="FFFFFF"/>
                </a:solidFill>
                <a:latin typeface="Canva Sans"/>
                <a:ea typeface="Canva Sans"/>
                <a:cs typeface="Canva Sans"/>
                <a:sym typeface="Canva Sans"/>
              </a:rPr>
              <a:t>. El estudio mostró que las especies dulceacuícolas de </a:t>
            </a:r>
            <a:r>
              <a:rPr lang="en-US" sz="2087" i="1">
                <a:solidFill>
                  <a:srgbClr val="FFFFFF"/>
                </a:solidFill>
                <a:latin typeface="Canva Sans Italics"/>
                <a:ea typeface="Canva Sans Italics"/>
                <a:cs typeface="Canva Sans Italics"/>
                <a:sym typeface="Canva Sans Italics"/>
              </a:rPr>
              <a:t>Durinskia</a:t>
            </a:r>
            <a:r>
              <a:rPr lang="en-US" sz="2087">
                <a:solidFill>
                  <a:srgbClr val="FFFFFF"/>
                </a:solidFill>
                <a:latin typeface="Canva Sans"/>
                <a:ea typeface="Canva Sans"/>
                <a:cs typeface="Canva Sans"/>
                <a:sym typeface="Canva Sans"/>
              </a:rPr>
              <a:t> se diferencian claramente de las especies marinas, lo que sugiere procesos evolutivos asociados a la colonización de nuevos ambientes.</a:t>
            </a:r>
          </a:p>
        </p:txBody>
      </p:sp>
      <p:sp>
        <p:nvSpPr>
          <p:cNvPr id="12" name="TextBox 12"/>
          <p:cNvSpPr txBox="1"/>
          <p:nvPr/>
        </p:nvSpPr>
        <p:spPr>
          <a:xfrm>
            <a:off x="10196836" y="5789243"/>
            <a:ext cx="7062464" cy="1166495"/>
          </a:xfrm>
          <a:prstGeom prst="rect">
            <a:avLst/>
          </a:prstGeom>
        </p:spPr>
        <p:txBody>
          <a:bodyPr lIns="0" tIns="0" rIns="0" bIns="0" rtlCol="0" anchor="t">
            <a:spAutoFit/>
          </a:bodyPr>
          <a:lstStyle/>
          <a:p>
            <a:pPr algn="ctr">
              <a:lnSpc>
                <a:spcPts val="2380"/>
              </a:lnSpc>
              <a:spcBef>
                <a:spcPct val="0"/>
              </a:spcBef>
            </a:pPr>
            <a:r>
              <a:rPr lang="en-US" sz="1700">
                <a:solidFill>
                  <a:srgbClr val="FFFFFF"/>
                </a:solidFill>
                <a:latin typeface="Canva Sans"/>
                <a:ea typeface="Canva Sans"/>
                <a:cs typeface="Canva Sans"/>
                <a:sym typeface="Canva Sans"/>
              </a:rPr>
              <a:t>Figura 6. Células tecadas de </a:t>
            </a:r>
            <a:r>
              <a:rPr lang="en-US" sz="1700" i="1">
                <a:solidFill>
                  <a:srgbClr val="FFFFFF"/>
                </a:solidFill>
                <a:latin typeface="Canva Sans Italics"/>
                <a:ea typeface="Canva Sans Italics"/>
                <a:cs typeface="Canva Sans Italics"/>
                <a:sym typeface="Canva Sans Italics"/>
              </a:rPr>
              <a:t>Durinskia</a:t>
            </a:r>
            <a:r>
              <a:rPr lang="en-US" sz="1700">
                <a:solidFill>
                  <a:srgbClr val="FFFFFF"/>
                </a:solidFill>
                <a:latin typeface="Canva Sans"/>
                <a:ea typeface="Canva Sans"/>
                <a:cs typeface="Canva Sans"/>
                <a:sym typeface="Canva Sans"/>
              </a:rPr>
              <a:t> oculata. Se observan vistas ventral, dorsal y dorsolateral, además de cloroplastos y tinción DAPI que evidencia el núcleo del hospedero y el núcleo del endosimbionte. Adaptado de Kretschmann et al. (2018).</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357</TotalTime>
  <Words>1374</Words>
  <Application>Microsoft Office PowerPoint</Application>
  <PresentationFormat>Personalizado</PresentationFormat>
  <Paragraphs>40</Paragraphs>
  <Slides>15</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15</vt:i4>
      </vt:variant>
    </vt:vector>
  </HeadingPairs>
  <TitlesOfParts>
    <vt:vector size="24" baseType="lpstr">
      <vt:lpstr>Canva Sans</vt:lpstr>
      <vt:lpstr>Arial</vt:lpstr>
      <vt:lpstr>Canva Sans Bold Italics</vt:lpstr>
      <vt:lpstr>Calibri</vt:lpstr>
      <vt:lpstr>Canva Sans Bold</vt:lpstr>
      <vt:lpstr>Hagrid Ultra-Bold</vt:lpstr>
      <vt:lpstr>Hi Melody</vt:lpstr>
      <vt:lpstr>Canva Sans Italics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Durinskia</dc:title>
  <dc:creator>USER</dc:creator>
  <cp:lastModifiedBy>JOSE GABRIEL RUIZ MONTOYA</cp:lastModifiedBy>
  <cp:revision>5</cp:revision>
  <dcterms:created xsi:type="dcterms:W3CDTF">2006-08-16T00:00:00Z</dcterms:created>
  <dcterms:modified xsi:type="dcterms:W3CDTF">2026-05-28T05:54:48Z</dcterms:modified>
  <dc:identifier>DAHIwUC8oxo</dc:identifier>
</cp:coreProperties>
</file>